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43"/>
  </p:notesMasterIdLst>
  <p:handoutMasterIdLst>
    <p:handoutMasterId r:id="rId44"/>
  </p:handoutMasterIdLst>
  <p:sldIdLst>
    <p:sldId id="256" r:id="rId5"/>
    <p:sldId id="257" r:id="rId6"/>
    <p:sldId id="264" r:id="rId7"/>
    <p:sldId id="259" r:id="rId8"/>
    <p:sldId id="269" r:id="rId9"/>
    <p:sldId id="270" r:id="rId10"/>
    <p:sldId id="295" r:id="rId11"/>
    <p:sldId id="296" r:id="rId12"/>
    <p:sldId id="303" r:id="rId13"/>
    <p:sldId id="273" r:id="rId14"/>
    <p:sldId id="280" r:id="rId15"/>
    <p:sldId id="281" r:id="rId16"/>
    <p:sldId id="282" r:id="rId17"/>
    <p:sldId id="271" r:id="rId18"/>
    <p:sldId id="274" r:id="rId19"/>
    <p:sldId id="275" r:id="rId20"/>
    <p:sldId id="290" r:id="rId21"/>
    <p:sldId id="291" r:id="rId22"/>
    <p:sldId id="292" r:id="rId23"/>
    <p:sldId id="293" r:id="rId24"/>
    <p:sldId id="294" r:id="rId25"/>
    <p:sldId id="276" r:id="rId26"/>
    <p:sldId id="277" r:id="rId27"/>
    <p:sldId id="278" r:id="rId28"/>
    <p:sldId id="279" r:id="rId29"/>
    <p:sldId id="289" r:id="rId30"/>
    <p:sldId id="297" r:id="rId31"/>
    <p:sldId id="298" r:id="rId32"/>
    <p:sldId id="288" r:id="rId33"/>
    <p:sldId id="299" r:id="rId34"/>
    <p:sldId id="300" r:id="rId35"/>
    <p:sldId id="301" r:id="rId36"/>
    <p:sldId id="302" r:id="rId37"/>
    <p:sldId id="285" r:id="rId38"/>
    <p:sldId id="286" r:id="rId39"/>
    <p:sldId id="287" r:id="rId40"/>
    <p:sldId id="268"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4598" autoAdjust="0"/>
  </p:normalViewPr>
  <p:slideViewPr>
    <p:cSldViewPr snapToGrid="0" showGuides="1">
      <p:cViewPr varScale="1">
        <p:scale>
          <a:sx n="78" d="100"/>
          <a:sy n="78" d="100"/>
        </p:scale>
        <p:origin x="456"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12/19/2023</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58B2-B890-6542-AE24-2DFA0D28DF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1BEC51-5B11-6A1D-99D1-6F054ECADA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C36C0E-1B48-0ACA-C36D-0ACE4BE50026}"/>
              </a:ext>
            </a:extLst>
          </p:cNvPr>
          <p:cNvSpPr>
            <a:spLocks noGrp="1"/>
          </p:cNvSpPr>
          <p:nvPr>
            <p:ph type="dt" sz="half" idx="10"/>
          </p:nvPr>
        </p:nvSpPr>
        <p:spPr/>
        <p:txBody>
          <a:bodyPr/>
          <a:lstStyle/>
          <a:p>
            <a:fld id="{94D677AC-E285-4CE3-992C-6E964DAB4516}" type="datetimeFigureOut">
              <a:rPr lang="en-IN" smtClean="0"/>
              <a:t>19-12-2023</a:t>
            </a:fld>
            <a:endParaRPr lang="en-IN"/>
          </a:p>
        </p:txBody>
      </p:sp>
      <p:sp>
        <p:nvSpPr>
          <p:cNvPr id="5" name="Footer Placeholder 4">
            <a:extLst>
              <a:ext uri="{FF2B5EF4-FFF2-40B4-BE49-F238E27FC236}">
                <a16:creationId xmlns:a16="http://schemas.microsoft.com/office/drawing/2014/main" id="{C6519228-D67A-DA11-D2F4-7244A1C34E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9B1ED5-010B-2FA1-E642-16949ECD1656}"/>
              </a:ext>
            </a:extLst>
          </p:cNvPr>
          <p:cNvSpPr>
            <a:spLocks noGrp="1"/>
          </p:cNvSpPr>
          <p:nvPr>
            <p:ph type="sldNum" sz="quarter" idx="12"/>
          </p:nvPr>
        </p:nvSpPr>
        <p:spPr/>
        <p:txBody>
          <a:bodyPr/>
          <a:lstStyle/>
          <a:p>
            <a:fld id="{181B5DD3-6964-4F7A-B4FC-2B0B0229D2F3}" type="slidenum">
              <a:rPr lang="en-IN" smtClean="0"/>
              <a:t>‹#›</a:t>
            </a:fld>
            <a:endParaRPr lang="en-IN"/>
          </a:p>
        </p:txBody>
      </p:sp>
    </p:spTree>
    <p:extLst>
      <p:ext uri="{BB962C8B-B14F-4D97-AF65-F5344CB8AC3E}">
        <p14:creationId xmlns:p14="http://schemas.microsoft.com/office/powerpoint/2010/main" val="1073784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 id="2147483786" r:id="rId18"/>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494694" y="1742056"/>
            <a:ext cx="10993549" cy="1499616"/>
          </a:xfrm>
        </p:spPr>
        <p:txBody>
          <a:bodyPr>
            <a:normAutofit/>
          </a:bodyPr>
          <a:lstStyle/>
          <a:p>
            <a:r>
              <a:rPr lang="en-US" sz="8000" dirty="0"/>
              <a:t>IMAGE DEHAZING</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494694" y="3616329"/>
            <a:ext cx="10993546" cy="468233"/>
          </a:xfrm>
        </p:spPr>
        <p:txBody>
          <a:bodyPr>
            <a:noAutofit/>
          </a:bodyPr>
          <a:lstStyle/>
          <a:p>
            <a:r>
              <a:rPr lang="en-US" sz="4400" dirty="0"/>
              <a:t>BATCH A_GROUP 6</a:t>
            </a:r>
          </a:p>
        </p:txBody>
      </p:sp>
      <p:sp>
        <p:nvSpPr>
          <p:cNvPr id="6" name="TextBox 5">
            <a:extLst>
              <a:ext uri="{FF2B5EF4-FFF2-40B4-BE49-F238E27FC236}">
                <a16:creationId xmlns:a16="http://schemas.microsoft.com/office/drawing/2014/main" id="{64E3397D-311E-44B9-B51E-FB7C9AFAC7FF}"/>
              </a:ext>
            </a:extLst>
          </p:cNvPr>
          <p:cNvSpPr txBox="1"/>
          <p:nvPr/>
        </p:nvSpPr>
        <p:spPr>
          <a:xfrm>
            <a:off x="494694" y="4809408"/>
            <a:ext cx="8550452" cy="584775"/>
          </a:xfrm>
          <a:prstGeom prst="rect">
            <a:avLst/>
          </a:prstGeom>
          <a:noFill/>
        </p:spPr>
        <p:txBody>
          <a:bodyPr wrap="square" rtlCol="0">
            <a:spAutoFit/>
          </a:bodyPr>
          <a:lstStyle/>
          <a:p>
            <a:r>
              <a:rPr lang="en-US" sz="3200" dirty="0"/>
              <a:t>21AIE303 SIGNAL &amp; IMAGE PROCESSING</a:t>
            </a:r>
            <a:endParaRPr lang="en-IN" sz="3200" dirty="0"/>
          </a:p>
        </p:txBody>
      </p:sp>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EF1F4E-86D6-1DA8-1858-D2E50FA280D9}"/>
              </a:ext>
            </a:extLst>
          </p:cNvPr>
          <p:cNvSpPr>
            <a:spLocks noGrp="1"/>
          </p:cNvSpPr>
          <p:nvPr>
            <p:ph type="ftr" sz="quarter" idx="11"/>
          </p:nvPr>
        </p:nvSpPr>
        <p:spPr>
          <a:xfrm>
            <a:off x="2218007" y="816677"/>
            <a:ext cx="7755985" cy="365125"/>
          </a:xfrm>
        </p:spPr>
        <p:txBody>
          <a:bodyPr/>
          <a:lstStyle/>
          <a:p>
            <a:r>
              <a:rPr lang="en-US" sz="1800" dirty="0"/>
              <a:t>Refined transmission map after performing morphology</a:t>
            </a:r>
            <a:r>
              <a:rPr lang="en-US" dirty="0"/>
              <a:t>.</a:t>
            </a:r>
          </a:p>
        </p:txBody>
      </p:sp>
      <p:sp>
        <p:nvSpPr>
          <p:cNvPr id="5" name="Slide Number Placeholder 4">
            <a:extLst>
              <a:ext uri="{FF2B5EF4-FFF2-40B4-BE49-F238E27FC236}">
                <a16:creationId xmlns:a16="http://schemas.microsoft.com/office/drawing/2014/main" id="{D720543C-9523-6574-91A6-DF8FD8236643}"/>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TextBox 5">
            <a:extLst>
              <a:ext uri="{FF2B5EF4-FFF2-40B4-BE49-F238E27FC236}">
                <a16:creationId xmlns:a16="http://schemas.microsoft.com/office/drawing/2014/main" id="{C15BCF43-AD60-03C5-FB0B-D6D5B9F89D18}"/>
              </a:ext>
            </a:extLst>
          </p:cNvPr>
          <p:cNvSpPr txBox="1"/>
          <p:nvPr/>
        </p:nvSpPr>
        <p:spPr>
          <a:xfrm>
            <a:off x="1483778" y="1911863"/>
            <a:ext cx="3980329" cy="369332"/>
          </a:xfrm>
          <a:prstGeom prst="rect">
            <a:avLst/>
          </a:prstGeom>
          <a:noFill/>
        </p:spPr>
        <p:txBody>
          <a:bodyPr wrap="square" rtlCol="0">
            <a:spAutoFit/>
          </a:bodyPr>
          <a:lstStyle/>
          <a:p>
            <a:r>
              <a:rPr lang="en-US" dirty="0" err="1"/>
              <a:t>Intial</a:t>
            </a:r>
            <a:r>
              <a:rPr lang="en-US" dirty="0"/>
              <a:t> transmission map </a:t>
            </a:r>
            <a:endParaRPr lang="en-IN" dirty="0"/>
          </a:p>
        </p:txBody>
      </p:sp>
      <p:sp>
        <p:nvSpPr>
          <p:cNvPr id="7" name="TextBox 6">
            <a:extLst>
              <a:ext uri="{FF2B5EF4-FFF2-40B4-BE49-F238E27FC236}">
                <a16:creationId xmlns:a16="http://schemas.microsoft.com/office/drawing/2014/main" id="{97DDF105-445B-6CBE-854C-50CE52671D3F}"/>
              </a:ext>
            </a:extLst>
          </p:cNvPr>
          <p:cNvSpPr txBox="1"/>
          <p:nvPr/>
        </p:nvSpPr>
        <p:spPr>
          <a:xfrm>
            <a:off x="6280140" y="1911863"/>
            <a:ext cx="4105835" cy="369332"/>
          </a:xfrm>
          <a:prstGeom prst="rect">
            <a:avLst/>
          </a:prstGeom>
          <a:noFill/>
        </p:spPr>
        <p:txBody>
          <a:bodyPr wrap="square" rtlCol="0">
            <a:spAutoFit/>
          </a:bodyPr>
          <a:lstStyle/>
          <a:p>
            <a:r>
              <a:rPr lang="en-US" dirty="0"/>
              <a:t>Refined transmission map</a:t>
            </a:r>
            <a:endParaRPr lang="en-IN" dirty="0"/>
          </a:p>
        </p:txBody>
      </p:sp>
      <p:pic>
        <p:nvPicPr>
          <p:cNvPr id="9" name="Picture 8">
            <a:extLst>
              <a:ext uri="{FF2B5EF4-FFF2-40B4-BE49-F238E27FC236}">
                <a16:creationId xmlns:a16="http://schemas.microsoft.com/office/drawing/2014/main" id="{581BA939-6D22-133B-9D9C-5BC8A0AF3555}"/>
              </a:ext>
            </a:extLst>
          </p:cNvPr>
          <p:cNvPicPr>
            <a:picLocks noChangeAspect="1"/>
          </p:cNvPicPr>
          <p:nvPr/>
        </p:nvPicPr>
        <p:blipFill>
          <a:blip r:embed="rId2"/>
          <a:stretch>
            <a:fillRect/>
          </a:stretch>
        </p:blipFill>
        <p:spPr>
          <a:xfrm>
            <a:off x="1483778" y="2281195"/>
            <a:ext cx="4085969" cy="4142719"/>
          </a:xfrm>
          <a:prstGeom prst="rect">
            <a:avLst/>
          </a:prstGeom>
        </p:spPr>
      </p:pic>
      <p:pic>
        <p:nvPicPr>
          <p:cNvPr id="11" name="Picture 10">
            <a:extLst>
              <a:ext uri="{FF2B5EF4-FFF2-40B4-BE49-F238E27FC236}">
                <a16:creationId xmlns:a16="http://schemas.microsoft.com/office/drawing/2014/main" id="{2886E9C4-3A0B-9E4B-B94B-F282ED9C150F}"/>
              </a:ext>
            </a:extLst>
          </p:cNvPr>
          <p:cNvPicPr>
            <a:picLocks noChangeAspect="1"/>
          </p:cNvPicPr>
          <p:nvPr/>
        </p:nvPicPr>
        <p:blipFill>
          <a:blip r:embed="rId3"/>
          <a:stretch>
            <a:fillRect/>
          </a:stretch>
        </p:blipFill>
        <p:spPr>
          <a:xfrm>
            <a:off x="6406066" y="2281196"/>
            <a:ext cx="4152234" cy="4152234"/>
          </a:xfrm>
          <a:prstGeom prst="rect">
            <a:avLst/>
          </a:prstGeom>
        </p:spPr>
      </p:pic>
    </p:spTree>
    <p:extLst>
      <p:ext uri="{BB962C8B-B14F-4D97-AF65-F5344CB8AC3E}">
        <p14:creationId xmlns:p14="http://schemas.microsoft.com/office/powerpoint/2010/main" val="1911639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9F408-A196-B106-D1BF-51C7670C2AEA}"/>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TextBox 5">
            <a:extLst>
              <a:ext uri="{FF2B5EF4-FFF2-40B4-BE49-F238E27FC236}">
                <a16:creationId xmlns:a16="http://schemas.microsoft.com/office/drawing/2014/main" id="{1D52B11F-A46F-DD6A-8357-40C8717926D3}"/>
              </a:ext>
            </a:extLst>
          </p:cNvPr>
          <p:cNvSpPr txBox="1"/>
          <p:nvPr/>
        </p:nvSpPr>
        <p:spPr>
          <a:xfrm>
            <a:off x="376186" y="531514"/>
            <a:ext cx="2536477" cy="1384995"/>
          </a:xfrm>
          <a:prstGeom prst="rect">
            <a:avLst/>
          </a:prstGeom>
          <a:noFill/>
        </p:spPr>
        <p:txBody>
          <a:bodyPr wrap="square" rtlCol="0">
            <a:spAutoFit/>
          </a:bodyPr>
          <a:lstStyle/>
          <a:p>
            <a:r>
              <a:rPr lang="en-US" sz="2800" dirty="0"/>
              <a:t>Code:</a:t>
            </a:r>
          </a:p>
          <a:p>
            <a:endParaRPr lang="en-US" sz="2800" dirty="0"/>
          </a:p>
          <a:p>
            <a:r>
              <a:rPr lang="en-US" sz="2800" dirty="0"/>
              <a:t>Functions:</a:t>
            </a:r>
            <a:endParaRPr lang="en-IN" sz="2800" dirty="0"/>
          </a:p>
        </p:txBody>
      </p:sp>
      <p:sp>
        <p:nvSpPr>
          <p:cNvPr id="9" name="TextBox 8">
            <a:extLst>
              <a:ext uri="{FF2B5EF4-FFF2-40B4-BE49-F238E27FC236}">
                <a16:creationId xmlns:a16="http://schemas.microsoft.com/office/drawing/2014/main" id="{1BF2D8E3-F0B8-4DBA-88AE-75262FE12A63}"/>
              </a:ext>
            </a:extLst>
          </p:cNvPr>
          <p:cNvSpPr txBox="1"/>
          <p:nvPr/>
        </p:nvSpPr>
        <p:spPr>
          <a:xfrm>
            <a:off x="581190" y="1433727"/>
            <a:ext cx="7771978" cy="4801314"/>
          </a:xfrm>
          <a:prstGeom prst="rect">
            <a:avLst/>
          </a:prstGeom>
          <a:noFill/>
        </p:spPr>
        <p:txBody>
          <a:bodyPr wrap="square">
            <a:spAutoFit/>
          </a:bodyPr>
          <a:lstStyle/>
          <a:p>
            <a:br>
              <a:rPr lang="en-IN" b="0" i="0" dirty="0">
                <a:solidFill>
                  <a:srgbClr val="212121"/>
                </a:solidFill>
                <a:effectLst/>
                <a:latin typeface="Menlo"/>
              </a:rPr>
            </a:br>
            <a:br>
              <a:rPr lang="en-IN" b="0" i="0" dirty="0">
                <a:solidFill>
                  <a:srgbClr val="212121"/>
                </a:solidFill>
                <a:effectLst/>
                <a:latin typeface="Menlo"/>
              </a:rPr>
            </a:br>
            <a:endParaRPr lang="en-IN" b="0" i="0" dirty="0">
              <a:solidFill>
                <a:srgbClr val="212121"/>
              </a:solidFill>
              <a:effectLst/>
              <a:latin typeface="Menlo"/>
            </a:endParaRPr>
          </a:p>
          <a:p>
            <a:r>
              <a:rPr lang="en-IN" b="0" i="0" dirty="0">
                <a:solidFill>
                  <a:srgbClr val="212121"/>
                </a:solidFill>
                <a:effectLst/>
                <a:latin typeface="Menlo"/>
              </a:rPr>
              <a:t>DCP = </a:t>
            </a:r>
            <a:r>
              <a:rPr lang="en-IN" b="0" i="0" dirty="0" err="1">
                <a:solidFill>
                  <a:srgbClr val="212121"/>
                </a:solidFill>
                <a:effectLst/>
                <a:latin typeface="Menlo"/>
              </a:rPr>
              <a:t>morphologyDCP</a:t>
            </a:r>
            <a:r>
              <a:rPr lang="en-IN" b="0" i="0" dirty="0">
                <a:solidFill>
                  <a:srgbClr val="212121"/>
                </a:solidFill>
                <a:effectLst/>
                <a:latin typeface="Menlo"/>
              </a:rPr>
              <a:t>(input_image2, </a:t>
            </a:r>
            <a:r>
              <a:rPr lang="en-IN" b="0" i="0" u="none" strike="noStrike" dirty="0">
                <a:solidFill>
                  <a:srgbClr val="A709F5"/>
                </a:solidFill>
                <a:effectLst/>
                <a:latin typeface="Menlo"/>
              </a:rPr>
              <a:t>'square'</a:t>
            </a:r>
            <a:r>
              <a:rPr lang="en-IN" b="0" i="0" dirty="0">
                <a:solidFill>
                  <a:srgbClr val="212121"/>
                </a:solidFill>
                <a:effectLst/>
                <a:latin typeface="Menlo"/>
              </a:rPr>
              <a:t>, 15);</a:t>
            </a:r>
          </a:p>
          <a:p>
            <a:r>
              <a:rPr lang="en-IN" b="0" i="0" dirty="0" err="1">
                <a:solidFill>
                  <a:srgbClr val="212121"/>
                </a:solidFill>
                <a:effectLst/>
                <a:latin typeface="Menlo"/>
              </a:rPr>
              <a:t>AtmostpherLight</a:t>
            </a:r>
            <a:r>
              <a:rPr lang="en-IN" b="0" i="0" dirty="0">
                <a:solidFill>
                  <a:srgbClr val="212121"/>
                </a:solidFill>
                <a:effectLst/>
                <a:latin typeface="Menlo"/>
              </a:rPr>
              <a:t> = </a:t>
            </a:r>
            <a:r>
              <a:rPr lang="en-IN" b="0" i="0" dirty="0" err="1">
                <a:solidFill>
                  <a:srgbClr val="212121"/>
                </a:solidFill>
                <a:effectLst/>
                <a:latin typeface="Menlo"/>
              </a:rPr>
              <a:t>atmostphericLight</a:t>
            </a:r>
            <a:r>
              <a:rPr lang="en-IN" b="0" i="0" dirty="0">
                <a:solidFill>
                  <a:srgbClr val="212121"/>
                </a:solidFill>
                <a:effectLst/>
                <a:latin typeface="Menlo"/>
              </a:rPr>
              <a:t>(input_image2, DCP);</a:t>
            </a:r>
          </a:p>
          <a:p>
            <a:r>
              <a:rPr lang="en-IN" b="0" i="0" dirty="0" err="1">
                <a:solidFill>
                  <a:srgbClr val="212121"/>
                </a:solidFill>
                <a:effectLst/>
                <a:latin typeface="Menlo"/>
              </a:rPr>
              <a:t>normalizedInput</a:t>
            </a:r>
            <a:r>
              <a:rPr lang="en-IN" b="0" i="0" dirty="0">
                <a:solidFill>
                  <a:srgbClr val="212121"/>
                </a:solidFill>
                <a:effectLst/>
                <a:latin typeface="Menlo"/>
              </a:rPr>
              <a:t> = </a:t>
            </a:r>
            <a:r>
              <a:rPr lang="en-IN" b="0" i="0" dirty="0" err="1">
                <a:solidFill>
                  <a:srgbClr val="212121"/>
                </a:solidFill>
                <a:effectLst/>
                <a:latin typeface="Menlo"/>
              </a:rPr>
              <a:t>normalizeImage</a:t>
            </a:r>
            <a:r>
              <a:rPr lang="en-IN" b="0" i="0" dirty="0">
                <a:solidFill>
                  <a:srgbClr val="212121"/>
                </a:solidFill>
                <a:effectLst/>
                <a:latin typeface="Menlo"/>
              </a:rPr>
              <a:t>(input_image2, </a:t>
            </a:r>
            <a:r>
              <a:rPr lang="en-IN" b="0" i="0" dirty="0" err="1">
                <a:solidFill>
                  <a:srgbClr val="212121"/>
                </a:solidFill>
                <a:effectLst/>
                <a:latin typeface="Menlo"/>
              </a:rPr>
              <a:t>AtmostpherLight</a:t>
            </a:r>
            <a:r>
              <a:rPr lang="en-IN" b="0" i="0" dirty="0">
                <a:solidFill>
                  <a:srgbClr val="212121"/>
                </a:solidFill>
                <a:effectLst/>
                <a:latin typeface="Menlo"/>
              </a:rPr>
              <a:t>);</a:t>
            </a:r>
          </a:p>
          <a:p>
            <a:r>
              <a:rPr lang="en-IN" b="0" i="0" dirty="0" err="1">
                <a:solidFill>
                  <a:srgbClr val="212121"/>
                </a:solidFill>
                <a:effectLst/>
                <a:latin typeface="Menlo"/>
              </a:rPr>
              <a:t>minimalChannel</a:t>
            </a:r>
            <a:r>
              <a:rPr lang="en-IN" b="0" i="0" dirty="0">
                <a:solidFill>
                  <a:srgbClr val="212121"/>
                </a:solidFill>
                <a:effectLst/>
                <a:latin typeface="Menlo"/>
              </a:rPr>
              <a:t> = </a:t>
            </a:r>
            <a:r>
              <a:rPr lang="en-IN" b="0" i="0" dirty="0" err="1">
                <a:solidFill>
                  <a:srgbClr val="212121"/>
                </a:solidFill>
                <a:effectLst/>
                <a:latin typeface="Menlo"/>
              </a:rPr>
              <a:t>minimumChannel</a:t>
            </a:r>
            <a:r>
              <a:rPr lang="en-IN" b="0" i="0" dirty="0">
                <a:solidFill>
                  <a:srgbClr val="212121"/>
                </a:solidFill>
                <a:effectLst/>
                <a:latin typeface="Menlo"/>
              </a:rPr>
              <a:t>(</a:t>
            </a:r>
            <a:r>
              <a:rPr lang="en-IN" b="0" i="0" dirty="0" err="1">
                <a:solidFill>
                  <a:srgbClr val="212121"/>
                </a:solidFill>
                <a:effectLst/>
                <a:latin typeface="Menlo"/>
              </a:rPr>
              <a:t>normalizedInput</a:t>
            </a:r>
            <a:r>
              <a:rPr lang="en-IN" b="0" i="0" dirty="0">
                <a:solidFill>
                  <a:srgbClr val="212121"/>
                </a:solidFill>
                <a:effectLst/>
                <a:latin typeface="Menlo"/>
              </a:rPr>
              <a:t>);</a:t>
            </a:r>
          </a:p>
          <a:p>
            <a:r>
              <a:rPr lang="en-IN" b="0" i="0" dirty="0">
                <a:solidFill>
                  <a:srgbClr val="212121"/>
                </a:solidFill>
                <a:effectLst/>
                <a:latin typeface="Menlo"/>
              </a:rPr>
              <a:t>t1 = </a:t>
            </a:r>
            <a:r>
              <a:rPr lang="en-IN" b="0" i="0" dirty="0" err="1">
                <a:solidFill>
                  <a:srgbClr val="212121"/>
                </a:solidFill>
                <a:effectLst/>
                <a:latin typeface="Menlo"/>
              </a:rPr>
              <a:t>initialTransMap</a:t>
            </a:r>
            <a:r>
              <a:rPr lang="en-IN" b="0" i="0" dirty="0">
                <a:solidFill>
                  <a:srgbClr val="212121"/>
                </a:solidFill>
                <a:effectLst/>
                <a:latin typeface="Menlo"/>
              </a:rPr>
              <a:t>(</a:t>
            </a:r>
            <a:r>
              <a:rPr lang="en-IN" b="0" i="0" dirty="0" err="1">
                <a:solidFill>
                  <a:srgbClr val="212121"/>
                </a:solidFill>
                <a:effectLst/>
                <a:latin typeface="Menlo"/>
              </a:rPr>
              <a:t>minimalChannel</a:t>
            </a:r>
            <a:r>
              <a:rPr lang="en-IN" b="0" i="0" dirty="0">
                <a:solidFill>
                  <a:srgbClr val="212121"/>
                </a:solidFill>
                <a:effectLst/>
                <a:latin typeface="Menlo"/>
              </a:rPr>
              <a:t>);</a:t>
            </a:r>
          </a:p>
          <a:p>
            <a:r>
              <a:rPr lang="en-IN" b="0" i="0" dirty="0">
                <a:solidFill>
                  <a:srgbClr val="212121"/>
                </a:solidFill>
                <a:effectLst/>
                <a:latin typeface="Menlo"/>
              </a:rPr>
              <a:t>t2 = </a:t>
            </a:r>
            <a:r>
              <a:rPr lang="en-IN" b="0" i="0" dirty="0" err="1">
                <a:solidFill>
                  <a:srgbClr val="212121"/>
                </a:solidFill>
                <a:effectLst/>
                <a:latin typeface="Menlo"/>
              </a:rPr>
              <a:t>closingRecontruction</a:t>
            </a:r>
            <a:r>
              <a:rPr lang="en-IN" b="0" i="0" dirty="0">
                <a:solidFill>
                  <a:srgbClr val="212121"/>
                </a:solidFill>
                <a:effectLst/>
                <a:latin typeface="Menlo"/>
              </a:rPr>
              <a:t>(t1, </a:t>
            </a:r>
            <a:r>
              <a:rPr lang="en-IN" b="0" i="0" u="none" strike="noStrike" dirty="0">
                <a:solidFill>
                  <a:srgbClr val="A709F5"/>
                </a:solidFill>
                <a:effectLst/>
                <a:latin typeface="Menlo"/>
              </a:rPr>
              <a:t>'square'</a:t>
            </a:r>
            <a:r>
              <a:rPr lang="en-IN" b="0" i="0" dirty="0">
                <a:solidFill>
                  <a:srgbClr val="212121"/>
                </a:solidFill>
                <a:effectLst/>
                <a:latin typeface="Menlo"/>
              </a:rPr>
              <a:t>, 15);</a:t>
            </a:r>
          </a:p>
          <a:p>
            <a:r>
              <a:rPr lang="en-IN" b="0" i="0" dirty="0">
                <a:solidFill>
                  <a:srgbClr val="212121"/>
                </a:solidFill>
                <a:effectLst/>
                <a:latin typeface="Menlo"/>
              </a:rPr>
              <a:t>t3 = </a:t>
            </a:r>
            <a:r>
              <a:rPr lang="en-IN" b="0" i="0" dirty="0" err="1">
                <a:solidFill>
                  <a:srgbClr val="212121"/>
                </a:solidFill>
                <a:effectLst/>
                <a:latin typeface="Menlo"/>
              </a:rPr>
              <a:t>openingRecontruction</a:t>
            </a:r>
            <a:r>
              <a:rPr lang="en-IN" b="0" i="0" dirty="0">
                <a:solidFill>
                  <a:srgbClr val="212121"/>
                </a:solidFill>
                <a:effectLst/>
                <a:latin typeface="Menlo"/>
              </a:rPr>
              <a:t>(t2, </a:t>
            </a:r>
            <a:r>
              <a:rPr lang="en-IN" b="0" i="0" u="none" strike="noStrike" dirty="0">
                <a:solidFill>
                  <a:srgbClr val="A709F5"/>
                </a:solidFill>
                <a:effectLst/>
                <a:latin typeface="Menlo"/>
              </a:rPr>
              <a:t>'square'</a:t>
            </a:r>
            <a:r>
              <a:rPr lang="en-IN" b="0" i="0" dirty="0">
                <a:solidFill>
                  <a:srgbClr val="212121"/>
                </a:solidFill>
                <a:effectLst/>
                <a:latin typeface="Menlo"/>
              </a:rPr>
              <a:t>, 15);</a:t>
            </a:r>
          </a:p>
          <a:p>
            <a:r>
              <a:rPr lang="en-IN" b="0" i="0" dirty="0">
                <a:solidFill>
                  <a:srgbClr val="212121"/>
                </a:solidFill>
                <a:effectLst/>
                <a:latin typeface="Menlo"/>
              </a:rPr>
              <a:t>R = </a:t>
            </a:r>
            <a:r>
              <a:rPr lang="en-IN" b="0" i="0" dirty="0" err="1">
                <a:solidFill>
                  <a:srgbClr val="212121"/>
                </a:solidFill>
                <a:effectLst/>
                <a:latin typeface="Menlo"/>
              </a:rPr>
              <a:t>removedSmallObjects</a:t>
            </a:r>
            <a:r>
              <a:rPr lang="en-IN" b="0" i="0" dirty="0">
                <a:solidFill>
                  <a:srgbClr val="212121"/>
                </a:solidFill>
                <a:effectLst/>
                <a:latin typeface="Menlo"/>
              </a:rPr>
              <a:t>(t1, t3);</a:t>
            </a:r>
          </a:p>
          <a:p>
            <a:r>
              <a:rPr lang="en-IN" b="0" i="0" dirty="0">
                <a:solidFill>
                  <a:srgbClr val="212121"/>
                </a:solidFill>
                <a:effectLst/>
                <a:latin typeface="Menlo"/>
              </a:rPr>
              <a:t>t3_prime = </a:t>
            </a:r>
            <a:r>
              <a:rPr lang="en-IN" b="0" i="0" dirty="0" err="1">
                <a:solidFill>
                  <a:srgbClr val="212121"/>
                </a:solidFill>
                <a:effectLst/>
                <a:latin typeface="Menlo"/>
              </a:rPr>
              <a:t>recoverRanges</a:t>
            </a:r>
            <a:r>
              <a:rPr lang="en-IN" b="0" i="0" dirty="0">
                <a:solidFill>
                  <a:srgbClr val="212121"/>
                </a:solidFill>
                <a:effectLst/>
                <a:latin typeface="Menlo"/>
              </a:rPr>
              <a:t>(t1, t3);</a:t>
            </a:r>
          </a:p>
          <a:p>
            <a:r>
              <a:rPr lang="en-IN" b="0" i="0" dirty="0" err="1">
                <a:solidFill>
                  <a:srgbClr val="212121"/>
                </a:solidFill>
                <a:effectLst/>
                <a:latin typeface="Menlo"/>
              </a:rPr>
              <a:t>t_morf</a:t>
            </a:r>
            <a:r>
              <a:rPr lang="en-IN" b="0" i="0" dirty="0">
                <a:solidFill>
                  <a:srgbClr val="212121"/>
                </a:solidFill>
                <a:effectLst/>
                <a:latin typeface="Menlo"/>
              </a:rPr>
              <a:t> = </a:t>
            </a:r>
            <a:r>
              <a:rPr lang="en-IN" b="0" i="0" dirty="0" err="1">
                <a:solidFill>
                  <a:srgbClr val="212121"/>
                </a:solidFill>
                <a:effectLst/>
                <a:latin typeface="Menlo"/>
              </a:rPr>
              <a:t>refineTransmissionMap</a:t>
            </a:r>
            <a:r>
              <a:rPr lang="en-IN" b="0" i="0" dirty="0">
                <a:solidFill>
                  <a:srgbClr val="212121"/>
                </a:solidFill>
                <a:effectLst/>
                <a:latin typeface="Menlo"/>
              </a:rPr>
              <a:t>(t3_prime, R);</a:t>
            </a:r>
          </a:p>
          <a:p>
            <a:r>
              <a:rPr lang="en-IN" b="0" i="0" dirty="0" err="1">
                <a:solidFill>
                  <a:srgbClr val="212121"/>
                </a:solidFill>
                <a:effectLst/>
                <a:latin typeface="Menlo"/>
              </a:rPr>
              <a:t>dehazed_img</a:t>
            </a:r>
            <a:r>
              <a:rPr lang="en-IN" b="0" i="0" dirty="0">
                <a:solidFill>
                  <a:srgbClr val="212121"/>
                </a:solidFill>
                <a:effectLst/>
                <a:latin typeface="Menlo"/>
              </a:rPr>
              <a:t> = </a:t>
            </a:r>
            <a:r>
              <a:rPr lang="en-IN" b="0" i="0" dirty="0" err="1">
                <a:solidFill>
                  <a:srgbClr val="212121"/>
                </a:solidFill>
                <a:effectLst/>
                <a:latin typeface="Menlo"/>
              </a:rPr>
              <a:t>removeHaze</a:t>
            </a:r>
            <a:r>
              <a:rPr lang="en-IN" b="0" i="0" dirty="0">
                <a:solidFill>
                  <a:srgbClr val="212121"/>
                </a:solidFill>
                <a:effectLst/>
                <a:latin typeface="Menlo"/>
              </a:rPr>
              <a:t>(input_image2, </a:t>
            </a:r>
            <a:r>
              <a:rPr lang="en-IN" b="0" i="0" dirty="0" err="1">
                <a:solidFill>
                  <a:srgbClr val="212121"/>
                </a:solidFill>
                <a:effectLst/>
                <a:latin typeface="Menlo"/>
              </a:rPr>
              <a:t>t_morf</a:t>
            </a:r>
            <a:r>
              <a:rPr lang="en-IN" b="0" i="0" dirty="0">
                <a:solidFill>
                  <a:srgbClr val="212121"/>
                </a:solidFill>
                <a:effectLst/>
                <a:latin typeface="Menlo"/>
              </a:rPr>
              <a:t>, </a:t>
            </a:r>
            <a:r>
              <a:rPr lang="en-IN" b="0" i="0" dirty="0" err="1">
                <a:solidFill>
                  <a:srgbClr val="212121"/>
                </a:solidFill>
                <a:effectLst/>
                <a:latin typeface="Menlo"/>
              </a:rPr>
              <a:t>AtmostpherLight</a:t>
            </a:r>
            <a:r>
              <a:rPr lang="en-IN" b="0" i="0" dirty="0">
                <a:solidFill>
                  <a:srgbClr val="212121"/>
                </a:solidFill>
                <a:effectLst/>
                <a:latin typeface="Menlo"/>
              </a:rPr>
              <a:t>);</a:t>
            </a:r>
          </a:p>
          <a:p>
            <a:br>
              <a:rPr lang="en-IN" b="0" i="0" dirty="0">
                <a:solidFill>
                  <a:srgbClr val="212121"/>
                </a:solidFill>
                <a:effectLst/>
                <a:latin typeface="Menlo"/>
              </a:rPr>
            </a:br>
            <a:br>
              <a:rPr lang="en-IN" b="0" i="0" dirty="0">
                <a:solidFill>
                  <a:srgbClr val="212121"/>
                </a:solidFill>
                <a:effectLst/>
                <a:latin typeface="Menlo"/>
              </a:rPr>
            </a:br>
            <a:endParaRPr lang="en-IN" b="0" i="0" dirty="0">
              <a:solidFill>
                <a:srgbClr val="212121"/>
              </a:solidFill>
              <a:effectLst/>
              <a:latin typeface="Menlo"/>
            </a:endParaRPr>
          </a:p>
        </p:txBody>
      </p:sp>
    </p:spTree>
    <p:extLst>
      <p:ext uri="{BB962C8B-B14F-4D97-AF65-F5344CB8AC3E}">
        <p14:creationId xmlns:p14="http://schemas.microsoft.com/office/powerpoint/2010/main" val="377199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9F408-A196-B106-D1BF-51C7670C2AEA}"/>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TextBox 5">
            <a:extLst>
              <a:ext uri="{FF2B5EF4-FFF2-40B4-BE49-F238E27FC236}">
                <a16:creationId xmlns:a16="http://schemas.microsoft.com/office/drawing/2014/main" id="{1D52B11F-A46F-DD6A-8357-40C8717926D3}"/>
              </a:ext>
            </a:extLst>
          </p:cNvPr>
          <p:cNvSpPr txBox="1"/>
          <p:nvPr/>
        </p:nvSpPr>
        <p:spPr>
          <a:xfrm>
            <a:off x="376186" y="531514"/>
            <a:ext cx="2536477" cy="523220"/>
          </a:xfrm>
          <a:prstGeom prst="rect">
            <a:avLst/>
          </a:prstGeom>
          <a:noFill/>
        </p:spPr>
        <p:txBody>
          <a:bodyPr wrap="square" rtlCol="0">
            <a:spAutoFit/>
          </a:bodyPr>
          <a:lstStyle/>
          <a:p>
            <a:r>
              <a:rPr lang="en-US" sz="2800" dirty="0"/>
              <a:t>Input - 1</a:t>
            </a:r>
            <a:endParaRPr lang="en-IN" sz="2800" dirty="0"/>
          </a:p>
        </p:txBody>
      </p:sp>
      <p:pic>
        <p:nvPicPr>
          <p:cNvPr id="3" name="Picture 2">
            <a:extLst>
              <a:ext uri="{FF2B5EF4-FFF2-40B4-BE49-F238E27FC236}">
                <a16:creationId xmlns:a16="http://schemas.microsoft.com/office/drawing/2014/main" id="{9FACDB97-11F7-484F-9E1F-F376A5A7C019}"/>
              </a:ext>
            </a:extLst>
          </p:cNvPr>
          <p:cNvPicPr>
            <a:picLocks noChangeAspect="1"/>
          </p:cNvPicPr>
          <p:nvPr/>
        </p:nvPicPr>
        <p:blipFill>
          <a:blip r:embed="rId2"/>
          <a:stretch>
            <a:fillRect/>
          </a:stretch>
        </p:blipFill>
        <p:spPr>
          <a:xfrm>
            <a:off x="7419933" y="2257165"/>
            <a:ext cx="3921213" cy="3921213"/>
          </a:xfrm>
          <a:prstGeom prst="rect">
            <a:avLst/>
          </a:prstGeom>
        </p:spPr>
      </p:pic>
      <p:pic>
        <p:nvPicPr>
          <p:cNvPr id="7" name="Picture 6">
            <a:extLst>
              <a:ext uri="{FF2B5EF4-FFF2-40B4-BE49-F238E27FC236}">
                <a16:creationId xmlns:a16="http://schemas.microsoft.com/office/drawing/2014/main" id="{450C8484-FAFD-4FAD-A636-AD185D741B11}"/>
              </a:ext>
            </a:extLst>
          </p:cNvPr>
          <p:cNvPicPr>
            <a:picLocks noChangeAspect="1"/>
          </p:cNvPicPr>
          <p:nvPr/>
        </p:nvPicPr>
        <p:blipFill>
          <a:blip r:embed="rId3"/>
          <a:stretch>
            <a:fillRect/>
          </a:stretch>
        </p:blipFill>
        <p:spPr>
          <a:xfrm>
            <a:off x="214180" y="2257166"/>
            <a:ext cx="5881820" cy="3921213"/>
          </a:xfrm>
          <a:prstGeom prst="rect">
            <a:avLst/>
          </a:prstGeom>
        </p:spPr>
      </p:pic>
      <p:sp>
        <p:nvSpPr>
          <p:cNvPr id="9" name="TextBox 8">
            <a:extLst>
              <a:ext uri="{FF2B5EF4-FFF2-40B4-BE49-F238E27FC236}">
                <a16:creationId xmlns:a16="http://schemas.microsoft.com/office/drawing/2014/main" id="{2B758E72-3A89-4537-A712-55DBFDD20AF5}"/>
              </a:ext>
            </a:extLst>
          </p:cNvPr>
          <p:cNvSpPr txBox="1"/>
          <p:nvPr/>
        </p:nvSpPr>
        <p:spPr>
          <a:xfrm>
            <a:off x="605481" y="1458097"/>
            <a:ext cx="2001795" cy="369332"/>
          </a:xfrm>
          <a:prstGeom prst="rect">
            <a:avLst/>
          </a:prstGeom>
          <a:noFill/>
        </p:spPr>
        <p:txBody>
          <a:bodyPr wrap="square" rtlCol="0">
            <a:spAutoFit/>
          </a:bodyPr>
          <a:lstStyle/>
          <a:p>
            <a:r>
              <a:rPr lang="en-US" dirty="0"/>
              <a:t>Image with haze:</a:t>
            </a:r>
            <a:endParaRPr lang="en-IN" dirty="0"/>
          </a:p>
        </p:txBody>
      </p:sp>
      <p:sp>
        <p:nvSpPr>
          <p:cNvPr id="10" name="TextBox 9">
            <a:extLst>
              <a:ext uri="{FF2B5EF4-FFF2-40B4-BE49-F238E27FC236}">
                <a16:creationId xmlns:a16="http://schemas.microsoft.com/office/drawing/2014/main" id="{25A60772-E2FE-46E2-A0FE-8CEBD116618C}"/>
              </a:ext>
            </a:extLst>
          </p:cNvPr>
          <p:cNvSpPr txBox="1"/>
          <p:nvPr/>
        </p:nvSpPr>
        <p:spPr>
          <a:xfrm>
            <a:off x="7578810" y="1458097"/>
            <a:ext cx="2001795" cy="369332"/>
          </a:xfrm>
          <a:prstGeom prst="rect">
            <a:avLst/>
          </a:prstGeom>
          <a:noFill/>
        </p:spPr>
        <p:txBody>
          <a:bodyPr wrap="square" rtlCol="0">
            <a:spAutoFit/>
          </a:bodyPr>
          <a:lstStyle/>
          <a:p>
            <a:r>
              <a:rPr lang="en-US" dirty="0"/>
              <a:t>Dehazed image:</a:t>
            </a:r>
            <a:endParaRPr lang="en-IN" dirty="0"/>
          </a:p>
        </p:txBody>
      </p:sp>
    </p:spTree>
    <p:extLst>
      <p:ext uri="{BB962C8B-B14F-4D97-AF65-F5344CB8AC3E}">
        <p14:creationId xmlns:p14="http://schemas.microsoft.com/office/powerpoint/2010/main" val="54871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9F408-A196-B106-D1BF-51C7670C2AEA}"/>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6" name="TextBox 5">
            <a:extLst>
              <a:ext uri="{FF2B5EF4-FFF2-40B4-BE49-F238E27FC236}">
                <a16:creationId xmlns:a16="http://schemas.microsoft.com/office/drawing/2014/main" id="{1D52B11F-A46F-DD6A-8357-40C8717926D3}"/>
              </a:ext>
            </a:extLst>
          </p:cNvPr>
          <p:cNvSpPr txBox="1"/>
          <p:nvPr/>
        </p:nvSpPr>
        <p:spPr>
          <a:xfrm>
            <a:off x="376186" y="531514"/>
            <a:ext cx="2536477" cy="523220"/>
          </a:xfrm>
          <a:prstGeom prst="rect">
            <a:avLst/>
          </a:prstGeom>
          <a:noFill/>
        </p:spPr>
        <p:txBody>
          <a:bodyPr wrap="square" rtlCol="0">
            <a:spAutoFit/>
          </a:bodyPr>
          <a:lstStyle/>
          <a:p>
            <a:r>
              <a:rPr lang="en-US" sz="2800" dirty="0"/>
              <a:t>Input - 2</a:t>
            </a:r>
            <a:endParaRPr lang="en-IN" sz="2800" dirty="0"/>
          </a:p>
        </p:txBody>
      </p:sp>
      <p:pic>
        <p:nvPicPr>
          <p:cNvPr id="9" name="Picture 8">
            <a:extLst>
              <a:ext uri="{FF2B5EF4-FFF2-40B4-BE49-F238E27FC236}">
                <a16:creationId xmlns:a16="http://schemas.microsoft.com/office/drawing/2014/main" id="{48E37BCA-30FA-4A5E-BC6A-76FA3060FE06}"/>
              </a:ext>
            </a:extLst>
          </p:cNvPr>
          <p:cNvPicPr>
            <a:picLocks noChangeAspect="1"/>
          </p:cNvPicPr>
          <p:nvPr/>
        </p:nvPicPr>
        <p:blipFill>
          <a:blip r:embed="rId2"/>
          <a:stretch>
            <a:fillRect/>
          </a:stretch>
        </p:blipFill>
        <p:spPr>
          <a:xfrm>
            <a:off x="98854" y="2681243"/>
            <a:ext cx="6480432" cy="3645243"/>
          </a:xfrm>
          <a:prstGeom prst="rect">
            <a:avLst/>
          </a:prstGeom>
        </p:spPr>
      </p:pic>
      <p:pic>
        <p:nvPicPr>
          <p:cNvPr id="11" name="Picture 10">
            <a:extLst>
              <a:ext uri="{FF2B5EF4-FFF2-40B4-BE49-F238E27FC236}">
                <a16:creationId xmlns:a16="http://schemas.microsoft.com/office/drawing/2014/main" id="{843C54AA-470A-4A88-B35E-AE38B9CA73AF}"/>
              </a:ext>
            </a:extLst>
          </p:cNvPr>
          <p:cNvPicPr>
            <a:picLocks noChangeAspect="1"/>
          </p:cNvPicPr>
          <p:nvPr/>
        </p:nvPicPr>
        <p:blipFill>
          <a:blip r:embed="rId3"/>
          <a:stretch>
            <a:fillRect/>
          </a:stretch>
        </p:blipFill>
        <p:spPr>
          <a:xfrm>
            <a:off x="7648832" y="2607102"/>
            <a:ext cx="3793524" cy="3793524"/>
          </a:xfrm>
          <a:prstGeom prst="rect">
            <a:avLst/>
          </a:prstGeom>
        </p:spPr>
      </p:pic>
      <p:sp>
        <p:nvSpPr>
          <p:cNvPr id="12" name="TextBox 11">
            <a:extLst>
              <a:ext uri="{FF2B5EF4-FFF2-40B4-BE49-F238E27FC236}">
                <a16:creationId xmlns:a16="http://schemas.microsoft.com/office/drawing/2014/main" id="{A3A7F4BB-23D0-4142-9DDF-25A77AB69487}"/>
              </a:ext>
            </a:extLst>
          </p:cNvPr>
          <p:cNvSpPr txBox="1"/>
          <p:nvPr/>
        </p:nvSpPr>
        <p:spPr>
          <a:xfrm>
            <a:off x="376186" y="1977080"/>
            <a:ext cx="2001795" cy="369332"/>
          </a:xfrm>
          <a:prstGeom prst="rect">
            <a:avLst/>
          </a:prstGeom>
          <a:noFill/>
        </p:spPr>
        <p:txBody>
          <a:bodyPr wrap="square" rtlCol="0">
            <a:spAutoFit/>
          </a:bodyPr>
          <a:lstStyle/>
          <a:p>
            <a:r>
              <a:rPr lang="en-US" dirty="0"/>
              <a:t>Image with haze:</a:t>
            </a:r>
            <a:endParaRPr lang="en-IN" dirty="0"/>
          </a:p>
        </p:txBody>
      </p:sp>
      <p:sp>
        <p:nvSpPr>
          <p:cNvPr id="13" name="TextBox 12">
            <a:extLst>
              <a:ext uri="{FF2B5EF4-FFF2-40B4-BE49-F238E27FC236}">
                <a16:creationId xmlns:a16="http://schemas.microsoft.com/office/drawing/2014/main" id="{9DE1716B-B5A9-4B95-A41C-8D77B22BBDC1}"/>
              </a:ext>
            </a:extLst>
          </p:cNvPr>
          <p:cNvSpPr txBox="1"/>
          <p:nvPr/>
        </p:nvSpPr>
        <p:spPr>
          <a:xfrm>
            <a:off x="7648832" y="1933261"/>
            <a:ext cx="2001795" cy="369332"/>
          </a:xfrm>
          <a:prstGeom prst="rect">
            <a:avLst/>
          </a:prstGeom>
          <a:noFill/>
        </p:spPr>
        <p:txBody>
          <a:bodyPr wrap="square" rtlCol="0">
            <a:spAutoFit/>
          </a:bodyPr>
          <a:lstStyle/>
          <a:p>
            <a:r>
              <a:rPr lang="en-US" dirty="0"/>
              <a:t>Dehazed Image:</a:t>
            </a:r>
            <a:endParaRPr lang="en-IN" dirty="0"/>
          </a:p>
        </p:txBody>
      </p:sp>
    </p:spTree>
    <p:extLst>
      <p:ext uri="{BB962C8B-B14F-4D97-AF65-F5344CB8AC3E}">
        <p14:creationId xmlns:p14="http://schemas.microsoft.com/office/powerpoint/2010/main" val="348113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B4A7F4-B9D5-5C9C-3AA0-9FC2B454153E}"/>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extBox 5">
            <a:extLst>
              <a:ext uri="{FF2B5EF4-FFF2-40B4-BE49-F238E27FC236}">
                <a16:creationId xmlns:a16="http://schemas.microsoft.com/office/drawing/2014/main" id="{4AAA0CA4-D088-FE46-1E8F-DE7D0CDD59A8}"/>
              </a:ext>
            </a:extLst>
          </p:cNvPr>
          <p:cNvSpPr txBox="1"/>
          <p:nvPr/>
        </p:nvSpPr>
        <p:spPr>
          <a:xfrm>
            <a:off x="420130" y="840259"/>
            <a:ext cx="10824519" cy="4524315"/>
          </a:xfrm>
          <a:prstGeom prst="rect">
            <a:avLst/>
          </a:prstGeom>
          <a:noFill/>
        </p:spPr>
        <p:txBody>
          <a:bodyPr wrap="square" rtlCol="0">
            <a:spAutoFit/>
          </a:bodyPr>
          <a:lstStyle/>
          <a:p>
            <a:r>
              <a:rPr lang="en-US" sz="3600" u="sng" dirty="0"/>
              <a:t>Color attenuation prior using Haze lines prior: </a:t>
            </a:r>
          </a:p>
          <a:p>
            <a:endParaRPr lang="en-US" sz="3600" u="sng" dirty="0"/>
          </a:p>
          <a:p>
            <a:r>
              <a:rPr lang="en-US" dirty="0"/>
              <a:t>The color attenuation prior assumes that in a hazy image, the scene's colors are attenuated (scaled down) uniformly along the transmission path. The haze line prior is a simplified model that describes the relationship between the observed color of a pixel in a hazy image and its corresponding true color in the haze-free scene.</a:t>
            </a:r>
          </a:p>
          <a:p>
            <a:endParaRPr lang="en-US" dirty="0"/>
          </a:p>
          <a:p>
            <a:endParaRPr lang="en-US" dirty="0"/>
          </a:p>
          <a:p>
            <a:r>
              <a:rPr lang="en-US" dirty="0"/>
              <a:t>This algorithm is mixture of CAP and Haze line prior algorithms. The main objective of this algorithm: </a:t>
            </a:r>
          </a:p>
          <a:p>
            <a:endParaRPr lang="en-US" dirty="0"/>
          </a:p>
          <a:p>
            <a:r>
              <a:rPr lang="en-US" dirty="0"/>
              <a:t>• Find the scene depth </a:t>
            </a:r>
          </a:p>
          <a:p>
            <a:endParaRPr lang="en-US" dirty="0"/>
          </a:p>
          <a:p>
            <a:r>
              <a:rPr lang="en-US" dirty="0"/>
              <a:t>• Find the scattering coefficient </a:t>
            </a:r>
          </a:p>
          <a:p>
            <a:endParaRPr lang="en-US" dirty="0"/>
          </a:p>
          <a:p>
            <a:r>
              <a:rPr lang="en-US" dirty="0"/>
              <a:t>• Estimate the </a:t>
            </a:r>
            <a:r>
              <a:rPr lang="en-US" dirty="0" err="1"/>
              <a:t>airLight</a:t>
            </a:r>
            <a:endParaRPr lang="en-IN" dirty="0"/>
          </a:p>
        </p:txBody>
      </p:sp>
    </p:spTree>
    <p:extLst>
      <p:ext uri="{BB962C8B-B14F-4D97-AF65-F5344CB8AC3E}">
        <p14:creationId xmlns:p14="http://schemas.microsoft.com/office/powerpoint/2010/main" val="158002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07970C-3FBA-9290-3BDF-4904445B3370}"/>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6" name="TextBox 5">
            <a:extLst>
              <a:ext uri="{FF2B5EF4-FFF2-40B4-BE49-F238E27FC236}">
                <a16:creationId xmlns:a16="http://schemas.microsoft.com/office/drawing/2014/main" id="{D6B4571C-CE36-AB59-9E09-7846230A0AC3}"/>
              </a:ext>
            </a:extLst>
          </p:cNvPr>
          <p:cNvSpPr txBox="1"/>
          <p:nvPr/>
        </p:nvSpPr>
        <p:spPr>
          <a:xfrm>
            <a:off x="581192" y="1102659"/>
            <a:ext cx="10292996" cy="5078313"/>
          </a:xfrm>
          <a:prstGeom prst="rect">
            <a:avLst/>
          </a:prstGeom>
          <a:noFill/>
        </p:spPr>
        <p:txBody>
          <a:bodyPr wrap="square" rtlCol="0">
            <a:spAutoFit/>
          </a:bodyPr>
          <a:lstStyle/>
          <a:p>
            <a:r>
              <a:rPr lang="en-US" u="sng" dirty="0"/>
              <a:t>How to find scene depth: </a:t>
            </a:r>
          </a:p>
          <a:p>
            <a:endParaRPr lang="en-US" dirty="0"/>
          </a:p>
          <a:p>
            <a:r>
              <a:rPr lang="en-US" dirty="0"/>
              <a:t>In order to find the scene depth we use CAP algorithm. This algorithm states that:</a:t>
            </a:r>
          </a:p>
          <a:p>
            <a:endParaRPr lang="en-US" dirty="0"/>
          </a:p>
          <a:p>
            <a:r>
              <a:rPr lang="en-US" dirty="0"/>
              <a:t>‘If the thickness of the haze increases the scene depth also increases’. </a:t>
            </a:r>
          </a:p>
          <a:p>
            <a:endParaRPr lang="en-US" dirty="0"/>
          </a:p>
          <a:p>
            <a:r>
              <a:rPr lang="en-US" dirty="0"/>
              <a:t>Hence the scene depth of the image will be linearly dependent on the difference between brightness and saturation in the image. Using this we estimate the scene depth.</a:t>
            </a:r>
          </a:p>
          <a:p>
            <a:endParaRPr lang="en-US" dirty="0"/>
          </a:p>
          <a:p>
            <a:r>
              <a:rPr lang="en-US" u="sng" dirty="0"/>
              <a:t>How to find scattering coefficient: </a:t>
            </a:r>
          </a:p>
          <a:p>
            <a:endParaRPr lang="en-US" dirty="0"/>
          </a:p>
          <a:p>
            <a:r>
              <a:rPr lang="en-US" dirty="0"/>
              <a:t>In general scattering coefficient is kept constant as in most of the images the haze is evenly spread. But in case of satellite images the haze is inconsistent and unevenly spread. So the scattering coefficient must keep changing.</a:t>
            </a:r>
          </a:p>
          <a:p>
            <a:endParaRPr lang="en-US" dirty="0"/>
          </a:p>
          <a:p>
            <a:endParaRPr lang="en-US" dirty="0"/>
          </a:p>
          <a:p>
            <a:r>
              <a:rPr lang="en-US" dirty="0">
                <a:solidFill>
                  <a:srgbClr val="0070C0"/>
                </a:solidFill>
              </a:rPr>
              <a:t>Scattering coefficient directly depends on scene depth. Hence with an increase in scene depth, scattering coefficient increases exponentially.</a:t>
            </a:r>
            <a:endParaRPr lang="en-IN" dirty="0">
              <a:solidFill>
                <a:srgbClr val="0070C0"/>
              </a:solidFill>
            </a:endParaRPr>
          </a:p>
        </p:txBody>
      </p:sp>
    </p:spTree>
    <p:extLst>
      <p:ext uri="{BB962C8B-B14F-4D97-AF65-F5344CB8AC3E}">
        <p14:creationId xmlns:p14="http://schemas.microsoft.com/office/powerpoint/2010/main" val="137178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763CBD-FD87-A9C3-A6E6-BEF3F4611069}"/>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extBox 5">
            <a:extLst>
              <a:ext uri="{FF2B5EF4-FFF2-40B4-BE49-F238E27FC236}">
                <a16:creationId xmlns:a16="http://schemas.microsoft.com/office/drawing/2014/main" id="{1119109A-A25B-396E-B2B8-C07161BB5E94}"/>
              </a:ext>
            </a:extLst>
          </p:cNvPr>
          <p:cNvSpPr txBox="1"/>
          <p:nvPr/>
        </p:nvSpPr>
        <p:spPr>
          <a:xfrm>
            <a:off x="502023" y="791603"/>
            <a:ext cx="11454845" cy="4524315"/>
          </a:xfrm>
          <a:prstGeom prst="rect">
            <a:avLst/>
          </a:prstGeom>
          <a:noFill/>
        </p:spPr>
        <p:txBody>
          <a:bodyPr wrap="square" rtlCol="0">
            <a:spAutoFit/>
          </a:bodyPr>
          <a:lstStyle/>
          <a:p>
            <a:r>
              <a:rPr lang="en-IN" u="sng" dirty="0"/>
              <a:t>How to find </a:t>
            </a:r>
            <a:r>
              <a:rPr lang="en-IN" u="sng" dirty="0" err="1"/>
              <a:t>airlight</a:t>
            </a:r>
            <a:r>
              <a:rPr lang="en-IN" u="sng" dirty="0"/>
              <a:t>:</a:t>
            </a:r>
          </a:p>
          <a:p>
            <a:endParaRPr lang="en-IN" u="sng" dirty="0"/>
          </a:p>
          <a:p>
            <a:r>
              <a:rPr lang="en-US" dirty="0"/>
              <a:t>In order to estimate the </a:t>
            </a:r>
            <a:r>
              <a:rPr lang="en-US" dirty="0" err="1"/>
              <a:t>airLight</a:t>
            </a:r>
            <a:r>
              <a:rPr lang="en-US" dirty="0"/>
              <a:t> we use Haze lines Prior. </a:t>
            </a:r>
            <a:endParaRPr lang="en-IN" u="sng" dirty="0"/>
          </a:p>
          <a:p>
            <a:endParaRPr lang="en-IN" u="sng" dirty="0"/>
          </a:p>
          <a:p>
            <a:pPr marL="285750" indent="-285750">
              <a:buFont typeface="Arial" panose="020B0604020202020204" pitchFamily="34" charset="0"/>
              <a:buChar char="•"/>
            </a:pPr>
            <a:r>
              <a:rPr lang="en-US" dirty="0"/>
              <a:t>In this algorithm, we map the pixels in the image to RGB </a:t>
            </a:r>
            <a:r>
              <a:rPr lang="en-US" dirty="0" err="1"/>
              <a:t>colorspace</a:t>
            </a:r>
            <a:r>
              <a:rPr lang="en-US" dirty="0"/>
              <a:t>. Then the model takes these pixels as lines and these lines converge at a point. </a:t>
            </a:r>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r>
              <a:rPr lang="en-US" dirty="0"/>
              <a:t>And this point is </a:t>
            </a:r>
            <a:r>
              <a:rPr lang="en-US" dirty="0" err="1"/>
              <a:t>airlight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a feature extraction model in order to find the origin point for this </a:t>
            </a:r>
            <a:r>
              <a:rPr lang="en-US" dirty="0" err="1"/>
              <a:t>airLight</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finding scene depth, scattering coefficient and estimating the </a:t>
            </a:r>
            <a:r>
              <a:rPr lang="en-US" dirty="0" err="1"/>
              <a:t>airlight</a:t>
            </a:r>
            <a:r>
              <a:rPr lang="en-US" dirty="0"/>
              <a:t>, we send these values to our model in order to get the dehazed image.</a:t>
            </a:r>
          </a:p>
          <a:p>
            <a:endParaRPr lang="en-US" dirty="0"/>
          </a:p>
          <a:p>
            <a:endParaRPr lang="en-IN" u="sng" dirty="0"/>
          </a:p>
          <a:p>
            <a:endParaRPr lang="en-IN" u="sng" dirty="0"/>
          </a:p>
        </p:txBody>
      </p:sp>
    </p:spTree>
    <p:extLst>
      <p:ext uri="{BB962C8B-B14F-4D97-AF65-F5344CB8AC3E}">
        <p14:creationId xmlns:p14="http://schemas.microsoft.com/office/powerpoint/2010/main" val="165983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DF10-D2FB-8F3F-D637-D4582E8B5B49}"/>
              </a:ext>
            </a:extLst>
          </p:cNvPr>
          <p:cNvSpPr>
            <a:spLocks noGrp="1"/>
          </p:cNvSpPr>
          <p:nvPr>
            <p:ph type="title"/>
          </p:nvPr>
        </p:nvSpPr>
        <p:spPr/>
        <p:txBody>
          <a:bodyPr/>
          <a:lstStyle/>
          <a:p>
            <a:r>
              <a:rPr lang="en-US" dirty="0"/>
              <a:t>Depth Finding</a:t>
            </a:r>
            <a:endParaRPr lang="en-IN" dirty="0"/>
          </a:p>
        </p:txBody>
      </p:sp>
      <p:sp>
        <p:nvSpPr>
          <p:cNvPr id="3" name="Content Placeholder 2">
            <a:extLst>
              <a:ext uri="{FF2B5EF4-FFF2-40B4-BE49-F238E27FC236}">
                <a16:creationId xmlns:a16="http://schemas.microsoft.com/office/drawing/2014/main" id="{7BAEA879-177D-A923-0040-F59FF0F81EEC}"/>
              </a:ext>
            </a:extLst>
          </p:cNvPr>
          <p:cNvSpPr>
            <a:spLocks noGrp="1"/>
          </p:cNvSpPr>
          <p:nvPr>
            <p:ph idx="1"/>
          </p:nvPr>
        </p:nvSpPr>
        <p:spPr>
          <a:xfrm>
            <a:off x="581192" y="2133600"/>
            <a:ext cx="11029615" cy="3841750"/>
          </a:xfrm>
        </p:spPr>
        <p:txBody>
          <a:bodyPr/>
          <a:lstStyle/>
          <a:p>
            <a:r>
              <a:rPr lang="en-US" dirty="0"/>
              <a:t>If the value of r is not provided as an input argument, it is set to the default value of 15.</a:t>
            </a:r>
          </a:p>
          <a:p>
            <a:r>
              <a:rPr lang="en-US" dirty="0"/>
              <a:t>The input RGB image I is converted to the HSV color space using the rgb2hsv function.</a:t>
            </a:r>
          </a:p>
          <a:p>
            <a:r>
              <a:rPr lang="en-US" dirty="0"/>
              <a:t>The saturation (s) and value (v) channels of the HSV image are extracted.</a:t>
            </a:r>
          </a:p>
          <a:p>
            <a:r>
              <a:rPr lang="en-US" dirty="0"/>
              <a:t>A Gaussian noise matrix </a:t>
            </a:r>
            <a:r>
              <a:rPr lang="en-US" dirty="0" err="1"/>
              <a:t>sigmaMat</a:t>
            </a:r>
            <a:r>
              <a:rPr lang="en-US" dirty="0"/>
              <a:t> is generated with a standard deviation of 0.041337 and added to the size of the image.</a:t>
            </a:r>
          </a:p>
          <a:p>
            <a:r>
              <a:rPr lang="en-US" dirty="0"/>
              <a:t>An output map is calculated using a combination of the value channel (v), saturation channel (s), and the Gaussian noise (</a:t>
            </a:r>
            <a:r>
              <a:rPr lang="en-US" dirty="0" err="1"/>
              <a:t>sigmaMat</a:t>
            </a:r>
            <a:r>
              <a:rPr lang="en-US" dirty="0"/>
              <a:t>).</a:t>
            </a:r>
          </a:p>
          <a:p>
            <a:r>
              <a:rPr lang="en-US" dirty="0"/>
              <a:t>The output map is then filtered using an order-statistic filter (ordfilt2) with a square neighborhood of size r. This filter appears to be applied in a symmetric mode.</a:t>
            </a:r>
          </a:p>
          <a:p>
            <a:r>
              <a:rPr lang="en-US" dirty="0"/>
              <a:t>The original and filtered maps (</a:t>
            </a:r>
            <a:r>
              <a:rPr lang="en-US" dirty="0" err="1"/>
              <a:t>outputPixel</a:t>
            </a:r>
            <a:r>
              <a:rPr lang="en-US" dirty="0"/>
              <a:t> and </a:t>
            </a:r>
            <a:r>
              <a:rPr lang="en-US" dirty="0" err="1"/>
              <a:t>outputRegion</a:t>
            </a:r>
            <a:r>
              <a:rPr lang="en-US" dirty="0"/>
              <a:t>, respectively) are returned as outputs.</a:t>
            </a:r>
            <a:endParaRPr lang="en-IN" dirty="0"/>
          </a:p>
        </p:txBody>
      </p:sp>
      <p:sp>
        <p:nvSpPr>
          <p:cNvPr id="5" name="Slide Number Placeholder 4">
            <a:extLst>
              <a:ext uri="{FF2B5EF4-FFF2-40B4-BE49-F238E27FC236}">
                <a16:creationId xmlns:a16="http://schemas.microsoft.com/office/drawing/2014/main" id="{87C03664-661C-708C-E545-64E723452654}"/>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201443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300F-3487-7ED3-BE1C-1B98F586FF04}"/>
              </a:ext>
            </a:extLst>
          </p:cNvPr>
          <p:cNvSpPr>
            <a:spLocks noGrp="1"/>
          </p:cNvSpPr>
          <p:nvPr>
            <p:ph type="title"/>
          </p:nvPr>
        </p:nvSpPr>
        <p:spPr/>
        <p:txBody>
          <a:bodyPr/>
          <a:lstStyle/>
          <a:p>
            <a:r>
              <a:rPr lang="en-US" dirty="0"/>
              <a:t>Atmospheric light</a:t>
            </a:r>
            <a:endParaRPr lang="en-IN" dirty="0"/>
          </a:p>
        </p:txBody>
      </p:sp>
      <p:sp>
        <p:nvSpPr>
          <p:cNvPr id="3" name="Content Placeholder 2">
            <a:extLst>
              <a:ext uri="{FF2B5EF4-FFF2-40B4-BE49-F238E27FC236}">
                <a16:creationId xmlns:a16="http://schemas.microsoft.com/office/drawing/2014/main" id="{5B7FE331-B036-D3F6-FADA-13016FD5844D}"/>
              </a:ext>
            </a:extLst>
          </p:cNvPr>
          <p:cNvSpPr>
            <a:spLocks noGrp="1"/>
          </p:cNvSpPr>
          <p:nvPr>
            <p:ph idx="1"/>
          </p:nvPr>
        </p:nvSpPr>
        <p:spPr/>
        <p:txBody>
          <a:bodyPr>
            <a:normAutofit fontScale="92500" lnSpcReduction="10000"/>
          </a:bodyPr>
          <a:lstStyle/>
          <a:p>
            <a:r>
              <a:rPr lang="en-US" dirty="0"/>
              <a:t>If the third input argument </a:t>
            </a:r>
            <a:r>
              <a:rPr lang="en-US" dirty="0" err="1"/>
              <a:t>isShowImg</a:t>
            </a:r>
            <a:r>
              <a:rPr lang="en-US" dirty="0"/>
              <a:t> is not provided, it is set to 1 by default, indicating that the function will display an image for visualization purposes.</a:t>
            </a:r>
          </a:p>
          <a:p>
            <a:r>
              <a:rPr lang="en-US" dirty="0"/>
              <a:t>The input image </a:t>
            </a:r>
            <a:r>
              <a:rPr lang="en-US" dirty="0" err="1"/>
              <a:t>img</a:t>
            </a:r>
            <a:r>
              <a:rPr lang="en-US" dirty="0"/>
              <a:t> is converted to double precision if it is initially an integer image.</a:t>
            </a:r>
          </a:p>
          <a:p>
            <a:r>
              <a:rPr lang="en-US" dirty="0"/>
              <a:t>The number of pixels corresponding to 0.1% of the brightest pixels in the dark channel prior (</a:t>
            </a:r>
            <a:r>
              <a:rPr lang="en-US" dirty="0" err="1"/>
              <a:t>Jdark</a:t>
            </a:r>
            <a:r>
              <a:rPr lang="en-US" dirty="0"/>
              <a:t>) is computed.</a:t>
            </a:r>
          </a:p>
          <a:p>
            <a:r>
              <a:rPr lang="en-US" dirty="0"/>
              <a:t>The dark channel values are sorted, and the corresponding locations are stored in Loc.</a:t>
            </a:r>
          </a:p>
          <a:p>
            <a:r>
              <a:rPr lang="en-US" dirty="0"/>
              <a:t>The image is column-stacked into a 2D matrix (</a:t>
            </a:r>
            <a:r>
              <a:rPr lang="en-US" dirty="0" err="1"/>
              <a:t>Ics</a:t>
            </a:r>
            <a:r>
              <a:rPr lang="en-US" dirty="0"/>
              <a:t>), and the dark channel values are also stored in a column vector (dx).</a:t>
            </a:r>
          </a:p>
          <a:p>
            <a:r>
              <a:rPr lang="en-US" dirty="0"/>
              <a:t>A matrix (</a:t>
            </a:r>
            <a:r>
              <a:rPr lang="en-US" dirty="0" err="1"/>
              <a:t>Acand</a:t>
            </a:r>
            <a:r>
              <a:rPr lang="en-US" dirty="0"/>
              <a:t>) is initialized to store candidate </a:t>
            </a:r>
            <a:r>
              <a:rPr lang="en-US" dirty="0" err="1"/>
              <a:t>airlight</a:t>
            </a:r>
            <a:r>
              <a:rPr lang="en-US" dirty="0"/>
              <a:t> pixels, and another matrix (</a:t>
            </a:r>
            <a:r>
              <a:rPr lang="en-US" dirty="0" err="1"/>
              <a:t>Amag</a:t>
            </a:r>
            <a:r>
              <a:rPr lang="en-US" dirty="0"/>
              <a:t>) is initialized to store the magnitudes of RGB vectors of </a:t>
            </a:r>
            <a:r>
              <a:rPr lang="en-US" dirty="0" err="1"/>
              <a:t>airlight</a:t>
            </a:r>
            <a:r>
              <a:rPr lang="en-US" dirty="0"/>
              <a:t> candidates.</a:t>
            </a:r>
          </a:p>
          <a:p>
            <a:r>
              <a:rPr lang="en-US" dirty="0"/>
              <a:t>For each of the brightest pixels in the dark channel, the corresponding pixel in the original image (ix) is set to a red color (1,0,0), and the RGB values of the candidate </a:t>
            </a:r>
            <a:r>
              <a:rPr lang="en-US" dirty="0" err="1"/>
              <a:t>airlight</a:t>
            </a:r>
            <a:r>
              <a:rPr lang="en-US" dirty="0"/>
              <a:t> pixel are stored in </a:t>
            </a:r>
            <a:r>
              <a:rPr lang="en-US" dirty="0" err="1"/>
              <a:t>Acand</a:t>
            </a:r>
            <a:r>
              <a:rPr lang="en-US" dirty="0"/>
              <a:t>.</a:t>
            </a:r>
          </a:p>
          <a:p>
            <a:r>
              <a:rPr lang="en-US" dirty="0"/>
              <a:t>The magnitudes of RGB vectors of the candidate </a:t>
            </a:r>
            <a:r>
              <a:rPr lang="en-US" dirty="0" err="1"/>
              <a:t>airlights</a:t>
            </a:r>
            <a:r>
              <a:rPr lang="en-US" dirty="0"/>
              <a:t> are computed and stored in </a:t>
            </a:r>
            <a:r>
              <a:rPr lang="en-US" dirty="0" err="1"/>
              <a:t>Amag</a:t>
            </a:r>
            <a:r>
              <a:rPr lang="en-US" dirty="0"/>
              <a:t>.</a:t>
            </a:r>
          </a:p>
        </p:txBody>
      </p:sp>
      <p:sp>
        <p:nvSpPr>
          <p:cNvPr id="4" name="Footer Placeholder 3">
            <a:extLst>
              <a:ext uri="{FF2B5EF4-FFF2-40B4-BE49-F238E27FC236}">
                <a16:creationId xmlns:a16="http://schemas.microsoft.com/office/drawing/2014/main" id="{D5335B8A-0AC3-E7A0-0253-73A830370A48}"/>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C8BABE55-3CEF-258B-6D2A-675E254ABA1E}"/>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199489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E40B5-5F54-AB8B-0E5B-71F6C9AF55C8}"/>
              </a:ext>
            </a:extLst>
          </p:cNvPr>
          <p:cNvSpPr>
            <a:spLocks noGrp="1"/>
          </p:cNvSpPr>
          <p:nvPr>
            <p:ph idx="1"/>
          </p:nvPr>
        </p:nvSpPr>
        <p:spPr/>
        <p:txBody>
          <a:bodyPr/>
          <a:lstStyle/>
          <a:p>
            <a:r>
              <a:rPr lang="en-US" dirty="0"/>
              <a:t>The candidate </a:t>
            </a:r>
            <a:r>
              <a:rPr lang="en-US" dirty="0" err="1"/>
              <a:t>airlights</a:t>
            </a:r>
            <a:r>
              <a:rPr lang="en-US" dirty="0"/>
              <a:t> are sorted based on their magnitudes.</a:t>
            </a:r>
          </a:p>
          <a:p>
            <a:r>
              <a:rPr lang="en-US" dirty="0"/>
              <a:t>The best estimate of the atmospheric light (A) is obtained by selecting the candidate </a:t>
            </a:r>
            <a:r>
              <a:rPr lang="en-US" dirty="0" err="1"/>
              <a:t>airlights</a:t>
            </a:r>
            <a:r>
              <a:rPr lang="en-US" dirty="0"/>
              <a:t> corresponding to the 20 brightest pixels in the dark channel prior.</a:t>
            </a:r>
          </a:p>
          <a:p>
            <a:r>
              <a:rPr lang="en-US" dirty="0"/>
              <a:t>If there are fewer than 20 pixels, the function uses all available candidate </a:t>
            </a:r>
            <a:r>
              <a:rPr lang="en-US" dirty="0" err="1"/>
              <a:t>airlights</a:t>
            </a:r>
            <a:r>
              <a:rPr lang="en-US" dirty="0"/>
              <a:t>.</a:t>
            </a:r>
          </a:p>
          <a:p>
            <a:r>
              <a:rPr lang="en-US" dirty="0"/>
              <a:t>If there is more than one candidate </a:t>
            </a:r>
            <a:r>
              <a:rPr lang="en-US" dirty="0" err="1"/>
              <a:t>airlight</a:t>
            </a:r>
            <a:r>
              <a:rPr lang="en-US" dirty="0"/>
              <a:t>, the function selects the maximum value for each channel.</a:t>
            </a:r>
          </a:p>
          <a:p>
            <a:r>
              <a:rPr lang="en-US" dirty="0"/>
              <a:t>If </a:t>
            </a:r>
            <a:r>
              <a:rPr lang="en-US" dirty="0" err="1"/>
              <a:t>isShowImg</a:t>
            </a:r>
            <a:r>
              <a:rPr lang="en-US" dirty="0"/>
              <a:t> is set to 1, the function displays an image highlighting the position of the estimated atmospheric light.</a:t>
            </a:r>
            <a:endParaRPr lang="en-IN" dirty="0"/>
          </a:p>
          <a:p>
            <a:endParaRPr lang="en-IN" dirty="0"/>
          </a:p>
        </p:txBody>
      </p:sp>
      <p:sp>
        <p:nvSpPr>
          <p:cNvPr id="4" name="Footer Placeholder 3">
            <a:extLst>
              <a:ext uri="{FF2B5EF4-FFF2-40B4-BE49-F238E27FC236}">
                <a16:creationId xmlns:a16="http://schemas.microsoft.com/office/drawing/2014/main" id="{8E46CCA9-09C0-AB70-E1A2-6A339A5B112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15077A-F98B-77DD-061E-AE11EDB31A8A}"/>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136029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1" y="702155"/>
            <a:ext cx="4163803" cy="595303"/>
          </a:xfrm>
        </p:spPr>
        <p:txBody>
          <a:bodyPr>
            <a:normAutofit/>
          </a:bodyPr>
          <a:lstStyle/>
          <a:p>
            <a:r>
              <a:rPr lang="en-US" dirty="0"/>
              <a:t>Members: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615658" y="1297458"/>
            <a:ext cx="10480710" cy="3669958"/>
          </a:xfrm>
        </p:spPr>
        <p:txBody>
          <a:bodyPr>
            <a:noAutofit/>
          </a:bodyPr>
          <a:lstStyle/>
          <a:p>
            <a:pPr algn="ctr"/>
            <a:endParaRPr lang="en-US" sz="3200" dirty="0">
              <a:latin typeface="+mj-lt"/>
            </a:endParaRPr>
          </a:p>
          <a:p>
            <a:pPr marL="457200" indent="-457200">
              <a:buFont typeface="Arial" panose="020B0604020202020204" pitchFamily="34" charset="0"/>
              <a:buChar char="•"/>
            </a:pPr>
            <a:r>
              <a:rPr lang="en-IN" sz="3200" dirty="0"/>
              <a:t>MARREDDY MOHIT SASANK REDDY CB.EN.U4AIE21031 </a:t>
            </a:r>
          </a:p>
          <a:p>
            <a:pPr marL="457200" indent="-457200">
              <a:buFont typeface="Arial" panose="020B0604020202020204" pitchFamily="34" charset="0"/>
              <a:buChar char="•"/>
            </a:pPr>
            <a:r>
              <a:rPr lang="en-IN" sz="3200" dirty="0"/>
              <a:t> YARRAM SRI SATHWIK REDDY CB.EN.U4AIE21077 </a:t>
            </a:r>
          </a:p>
          <a:p>
            <a:pPr marL="457200" indent="-457200">
              <a:buFont typeface="Arial" panose="020B0604020202020204" pitchFamily="34" charset="0"/>
              <a:buChar char="•"/>
            </a:pPr>
            <a:r>
              <a:rPr lang="en-IN" sz="3200" dirty="0"/>
              <a:t> B.HARISH BALAJI CB.EN.U4AIE21007 </a:t>
            </a:r>
          </a:p>
          <a:p>
            <a:pPr marL="457200" indent="-457200">
              <a:buFont typeface="Arial" panose="020B0604020202020204" pitchFamily="34" charset="0"/>
              <a:buChar char="•"/>
            </a:pPr>
            <a:r>
              <a:rPr lang="en-IN" sz="3200" dirty="0"/>
              <a:t>PENTYALA SAI VIJAY KUMAR CB.EN.U4AIE21040</a:t>
            </a:r>
            <a:endParaRPr lang="en-US" sz="3200" dirty="0">
              <a:latin typeface="+mj-lt"/>
            </a:endParaRP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80516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F9AE-7BFD-0C10-6CFE-ADA926D94675}"/>
              </a:ext>
            </a:extLst>
          </p:cNvPr>
          <p:cNvSpPr>
            <a:spLocks noGrp="1"/>
          </p:cNvSpPr>
          <p:nvPr>
            <p:ph type="title"/>
          </p:nvPr>
        </p:nvSpPr>
        <p:spPr/>
        <p:txBody>
          <a:bodyPr/>
          <a:lstStyle/>
          <a:p>
            <a:r>
              <a:rPr lang="en-US" dirty="0"/>
              <a:t>Dehazing code</a:t>
            </a:r>
            <a:endParaRPr lang="en-IN" dirty="0"/>
          </a:p>
        </p:txBody>
      </p:sp>
      <p:sp>
        <p:nvSpPr>
          <p:cNvPr id="3" name="Content Placeholder 2">
            <a:extLst>
              <a:ext uri="{FF2B5EF4-FFF2-40B4-BE49-F238E27FC236}">
                <a16:creationId xmlns:a16="http://schemas.microsoft.com/office/drawing/2014/main" id="{8B29B2B1-4808-EE7F-EA85-E058CFC81C6E}"/>
              </a:ext>
            </a:extLst>
          </p:cNvPr>
          <p:cNvSpPr>
            <a:spLocks noGrp="1"/>
          </p:cNvSpPr>
          <p:nvPr>
            <p:ph idx="1"/>
          </p:nvPr>
        </p:nvSpPr>
        <p:spPr/>
        <p:txBody>
          <a:bodyPr/>
          <a:lstStyle/>
          <a:p>
            <a:r>
              <a:rPr lang="en-IN" dirty="0"/>
              <a:t>Input Image.</a:t>
            </a:r>
          </a:p>
          <a:p>
            <a:r>
              <a:rPr lang="en-IN" dirty="0"/>
              <a:t>Saliency Map Calculation</a:t>
            </a:r>
          </a:p>
          <a:p>
            <a:pPr lvl="2"/>
            <a:r>
              <a:rPr lang="en-US" sz="1800" dirty="0"/>
              <a:t>Call the </a:t>
            </a:r>
            <a:r>
              <a:rPr lang="en-US" sz="1800" dirty="0" err="1"/>
              <a:t>calVSMap</a:t>
            </a:r>
            <a:r>
              <a:rPr lang="en-US" sz="1800" dirty="0"/>
              <a:t> function to calculate the visual saliency maps (</a:t>
            </a:r>
            <a:r>
              <a:rPr lang="en-US" sz="1800" dirty="0" err="1"/>
              <a:t>dR</a:t>
            </a:r>
            <a:r>
              <a:rPr lang="en-US" sz="1800" dirty="0"/>
              <a:t> and </a:t>
            </a:r>
            <a:r>
              <a:rPr lang="en-US" sz="1800" dirty="0" err="1"/>
              <a:t>dP</a:t>
            </a:r>
            <a:r>
              <a:rPr lang="en-US" sz="1800" dirty="0"/>
              <a:t>) for the input image.</a:t>
            </a:r>
          </a:p>
          <a:p>
            <a:pPr lvl="2"/>
            <a:r>
              <a:rPr lang="en-US" sz="1800" dirty="0"/>
              <a:t>r is set to 15.</a:t>
            </a:r>
          </a:p>
          <a:p>
            <a:r>
              <a:rPr lang="en-IN" dirty="0"/>
              <a:t>Guided Image Filtering</a:t>
            </a:r>
          </a:p>
          <a:p>
            <a:pPr lvl="2"/>
            <a:r>
              <a:rPr lang="en-US" sz="1800" dirty="0"/>
              <a:t>Apply guided image filtering to refine the saliency maps.</a:t>
            </a:r>
          </a:p>
          <a:p>
            <a:pPr lvl="2"/>
            <a:r>
              <a:rPr lang="en-US" sz="1800" dirty="0" err="1"/>
              <a:t>imguidedfilter</a:t>
            </a:r>
            <a:r>
              <a:rPr lang="en-US" sz="1800" dirty="0"/>
              <a:t> is used with parameters for the neighborhood size (</a:t>
            </a:r>
            <a:r>
              <a:rPr lang="en-US" sz="1800" dirty="0" err="1"/>
              <a:t>gimfiltR</a:t>
            </a:r>
            <a:r>
              <a:rPr lang="en-US" sz="1800" dirty="0"/>
              <a:t>) and degree of smoothing (eps).</a:t>
            </a:r>
          </a:p>
          <a:p>
            <a:r>
              <a:rPr lang="en-IN" dirty="0"/>
              <a:t>Transmission Map Calculation</a:t>
            </a:r>
          </a:p>
          <a:p>
            <a:pPr lvl="2"/>
            <a:r>
              <a:rPr lang="en-US" sz="1800" dirty="0"/>
              <a:t>Calculate transmission maps (</a:t>
            </a:r>
            <a:r>
              <a:rPr lang="en-US" sz="1800" dirty="0" err="1"/>
              <a:t>tR</a:t>
            </a:r>
            <a:r>
              <a:rPr lang="en-US" sz="1800" dirty="0"/>
              <a:t> and </a:t>
            </a:r>
            <a:r>
              <a:rPr lang="en-US" sz="1800" dirty="0" err="1"/>
              <a:t>tP</a:t>
            </a:r>
            <a:r>
              <a:rPr lang="en-US" sz="1800" dirty="0"/>
              <a:t>) based on the refined saliency maps.</a:t>
            </a:r>
            <a:endParaRPr lang="en-IN" sz="1800" dirty="0"/>
          </a:p>
        </p:txBody>
      </p:sp>
      <p:sp>
        <p:nvSpPr>
          <p:cNvPr id="4" name="Footer Placeholder 3">
            <a:extLst>
              <a:ext uri="{FF2B5EF4-FFF2-40B4-BE49-F238E27FC236}">
                <a16:creationId xmlns:a16="http://schemas.microsoft.com/office/drawing/2014/main" id="{66936BEE-EBC1-4C70-063F-5CF810E551AD}"/>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107500C0-656F-96D3-B129-3AFD37E9D792}"/>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042805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45738-F944-24EE-83CB-D62BF7BE318B}"/>
              </a:ext>
            </a:extLst>
          </p:cNvPr>
          <p:cNvSpPr>
            <a:spLocks noGrp="1"/>
          </p:cNvSpPr>
          <p:nvPr>
            <p:ph idx="1"/>
          </p:nvPr>
        </p:nvSpPr>
        <p:spPr>
          <a:xfrm>
            <a:off x="581192" y="1611757"/>
            <a:ext cx="11029615" cy="3634486"/>
          </a:xfrm>
        </p:spPr>
        <p:txBody>
          <a:bodyPr/>
          <a:lstStyle/>
          <a:p>
            <a:r>
              <a:rPr lang="en-IN" dirty="0"/>
              <a:t>Atmospheric Light Estimation</a:t>
            </a:r>
          </a:p>
          <a:p>
            <a:pPr lvl="2"/>
            <a:r>
              <a:rPr lang="en-US" sz="1800" dirty="0"/>
              <a:t>Estimate the atmospheric light using the </a:t>
            </a:r>
            <a:r>
              <a:rPr lang="en-US" sz="1800" dirty="0" err="1"/>
              <a:t>estA</a:t>
            </a:r>
            <a:r>
              <a:rPr lang="en-US" sz="1800" dirty="0"/>
              <a:t> function based on the dark channel prior.</a:t>
            </a:r>
          </a:p>
          <a:p>
            <a:r>
              <a:rPr lang="en-IN" dirty="0"/>
              <a:t>Image Dehazing</a:t>
            </a:r>
          </a:p>
          <a:p>
            <a:pPr lvl="2"/>
            <a:r>
              <a:rPr lang="en-US" sz="1800" dirty="0"/>
              <a:t>Dehaze the input image using the estimated atmospheric light and transmission maps.</a:t>
            </a:r>
          </a:p>
          <a:p>
            <a:r>
              <a:rPr lang="en-IN" dirty="0"/>
              <a:t>Display and Save Results</a:t>
            </a:r>
          </a:p>
          <a:p>
            <a:pPr lvl="2"/>
            <a:r>
              <a:rPr lang="en-US" sz="1800" dirty="0"/>
              <a:t>Display and save the dehazed image, as well as additional visualizations.</a:t>
            </a:r>
            <a:endParaRPr lang="en-IN" sz="1800" dirty="0"/>
          </a:p>
        </p:txBody>
      </p:sp>
      <p:sp>
        <p:nvSpPr>
          <p:cNvPr id="4" name="Footer Placeholder 3">
            <a:extLst>
              <a:ext uri="{FF2B5EF4-FFF2-40B4-BE49-F238E27FC236}">
                <a16:creationId xmlns:a16="http://schemas.microsoft.com/office/drawing/2014/main" id="{CE925B58-B987-FCA3-B2F8-61D30C8B3C5E}"/>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05FB665-1C5A-67AF-AD56-107EC85F37B2}"/>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3588792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5C01-06D5-DEF8-CADD-18C993EE05A9}"/>
              </a:ext>
            </a:extLst>
          </p:cNvPr>
          <p:cNvSpPr>
            <a:spLocks noGrp="1"/>
          </p:cNvSpPr>
          <p:nvPr>
            <p:ph type="title"/>
          </p:nvPr>
        </p:nvSpPr>
        <p:spPr>
          <a:xfrm>
            <a:off x="581192" y="646208"/>
            <a:ext cx="11029616" cy="556911"/>
          </a:xfrm>
        </p:spPr>
        <p:txBody>
          <a:bodyPr/>
          <a:lstStyle/>
          <a:p>
            <a:r>
              <a:rPr lang="en-US" dirty="0"/>
              <a:t>Input and output for CAP using HLP</a:t>
            </a:r>
            <a:endParaRPr lang="en-IN" dirty="0"/>
          </a:p>
        </p:txBody>
      </p:sp>
      <p:sp>
        <p:nvSpPr>
          <p:cNvPr id="4" name="Footer Placeholder 3">
            <a:extLst>
              <a:ext uri="{FF2B5EF4-FFF2-40B4-BE49-F238E27FC236}">
                <a16:creationId xmlns:a16="http://schemas.microsoft.com/office/drawing/2014/main" id="{172D1DD1-22C8-9AC1-E31A-DC1D2D0ACB91}"/>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5AF7EEE1-4656-33A3-8539-99572EA51A20}"/>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1025" name="Picture 1">
            <a:extLst>
              <a:ext uri="{FF2B5EF4-FFF2-40B4-BE49-F238E27FC236}">
                <a16:creationId xmlns:a16="http://schemas.microsoft.com/office/drawing/2014/main" id="{7854B6EE-EB8C-B984-77FF-47DF1B0F9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76" y="1285346"/>
            <a:ext cx="5712823" cy="15224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52FB1FB-ED69-8884-D002-AB21389E4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75" y="2722260"/>
            <a:ext cx="5712823" cy="2110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86F3B-811F-B23D-5A68-9AC3D0194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322" y="1254280"/>
            <a:ext cx="5573486" cy="36396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a:extLst>
              <a:ext uri="{FF2B5EF4-FFF2-40B4-BE49-F238E27FC236}">
                <a16:creationId xmlns:a16="http://schemas.microsoft.com/office/drawing/2014/main" id="{3C59E613-C612-837D-5F55-BF9C3CDAD9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0964" y="4678761"/>
            <a:ext cx="5712824" cy="21102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4C7249-E781-70AB-C915-9CB15C697A29}"/>
              </a:ext>
            </a:extLst>
          </p:cNvPr>
          <p:cNvSpPr txBox="1"/>
          <p:nvPr/>
        </p:nvSpPr>
        <p:spPr>
          <a:xfrm>
            <a:off x="703109" y="5210680"/>
            <a:ext cx="2536477" cy="523220"/>
          </a:xfrm>
          <a:prstGeom prst="rect">
            <a:avLst/>
          </a:prstGeom>
          <a:noFill/>
        </p:spPr>
        <p:txBody>
          <a:bodyPr wrap="square" rtlCol="0">
            <a:spAutoFit/>
          </a:bodyPr>
          <a:lstStyle/>
          <a:p>
            <a:r>
              <a:rPr lang="en-US" sz="2800" dirty="0"/>
              <a:t>Input - 1</a:t>
            </a:r>
            <a:endParaRPr lang="en-IN" sz="2800" dirty="0"/>
          </a:p>
        </p:txBody>
      </p:sp>
    </p:spTree>
    <p:extLst>
      <p:ext uri="{BB962C8B-B14F-4D97-AF65-F5344CB8AC3E}">
        <p14:creationId xmlns:p14="http://schemas.microsoft.com/office/powerpoint/2010/main" val="152911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a:extLst>
              <a:ext uri="{FF2B5EF4-FFF2-40B4-BE49-F238E27FC236}">
                <a16:creationId xmlns:a16="http://schemas.microsoft.com/office/drawing/2014/main" id="{B6CB5437-BF48-2402-BDED-20E920EFF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2825"/>
            <a:ext cx="6861429" cy="16841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0F6E5A-CEDF-07C7-995A-258033174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7950"/>
            <a:ext cx="6923314" cy="228858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074797A0-D630-2C60-C4BA-CAD83EA7A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753" y="862150"/>
            <a:ext cx="5803247" cy="32856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C5B0BD-F55D-948C-0F83-B3C40C68E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606" y="4147842"/>
            <a:ext cx="8047645" cy="26602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50C9D8-71A4-56A0-B64A-51EBDEAF806D}"/>
              </a:ext>
            </a:extLst>
          </p:cNvPr>
          <p:cNvSpPr txBox="1"/>
          <p:nvPr/>
        </p:nvSpPr>
        <p:spPr>
          <a:xfrm>
            <a:off x="598607" y="5004660"/>
            <a:ext cx="2536477" cy="523220"/>
          </a:xfrm>
          <a:prstGeom prst="rect">
            <a:avLst/>
          </a:prstGeom>
          <a:noFill/>
        </p:spPr>
        <p:txBody>
          <a:bodyPr wrap="square" rtlCol="0">
            <a:spAutoFit/>
          </a:bodyPr>
          <a:lstStyle/>
          <a:p>
            <a:r>
              <a:rPr lang="en-US" sz="2800" dirty="0"/>
              <a:t>Input - 2</a:t>
            </a:r>
            <a:endParaRPr lang="en-IN" sz="2800" dirty="0"/>
          </a:p>
        </p:txBody>
      </p:sp>
      <p:sp>
        <p:nvSpPr>
          <p:cNvPr id="9" name="Slide Number Placeholder 4">
            <a:extLst>
              <a:ext uri="{FF2B5EF4-FFF2-40B4-BE49-F238E27FC236}">
                <a16:creationId xmlns:a16="http://schemas.microsoft.com/office/drawing/2014/main" id="{BBBFC2FC-046F-EDAC-7E29-DA3863EA3AF5}"/>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3715146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63A7C6-9219-C893-5B85-D7A96A16EEB6}"/>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3073" name="Picture 1">
            <a:extLst>
              <a:ext uri="{FF2B5EF4-FFF2-40B4-BE49-F238E27FC236}">
                <a16:creationId xmlns:a16="http://schemas.microsoft.com/office/drawing/2014/main" id="{E0ABBCF8-C311-EB9D-4BC9-930EA5786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1807"/>
            <a:ext cx="6705600" cy="16181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AC2EC63-4A9D-39FF-4CD2-C3D836F8A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9999"/>
            <a:ext cx="6705600" cy="21937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A4778599-358F-B530-D15B-56EE51862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072" y="752000"/>
            <a:ext cx="5818632" cy="33004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FB0F0CE-76BB-8EF2-08B0-75A21A040A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211" y="3987130"/>
            <a:ext cx="8006689" cy="2619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A6A7FF-BFB7-3F82-A75B-6F4E64568388}"/>
              </a:ext>
            </a:extLst>
          </p:cNvPr>
          <p:cNvSpPr txBox="1"/>
          <p:nvPr/>
        </p:nvSpPr>
        <p:spPr>
          <a:xfrm>
            <a:off x="598607" y="5004660"/>
            <a:ext cx="2536477" cy="523220"/>
          </a:xfrm>
          <a:prstGeom prst="rect">
            <a:avLst/>
          </a:prstGeom>
          <a:noFill/>
        </p:spPr>
        <p:txBody>
          <a:bodyPr wrap="square" rtlCol="0">
            <a:spAutoFit/>
          </a:bodyPr>
          <a:lstStyle/>
          <a:p>
            <a:r>
              <a:rPr lang="en-US" sz="2800" dirty="0"/>
              <a:t>Input - 3</a:t>
            </a:r>
            <a:endParaRPr lang="en-IN" sz="2800" dirty="0"/>
          </a:p>
        </p:txBody>
      </p:sp>
    </p:spTree>
    <p:extLst>
      <p:ext uri="{BB962C8B-B14F-4D97-AF65-F5344CB8AC3E}">
        <p14:creationId xmlns:p14="http://schemas.microsoft.com/office/powerpoint/2010/main" val="4250853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9F408-A196-B106-D1BF-51C7670C2AEA}"/>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4097" name="Picture 1">
            <a:extLst>
              <a:ext uri="{FF2B5EF4-FFF2-40B4-BE49-F238E27FC236}">
                <a16:creationId xmlns:a16="http://schemas.microsoft.com/office/drawing/2014/main" id="{A80757FD-D48A-D802-FF20-5D61D66E9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6036"/>
            <a:ext cx="6754717" cy="16169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37A3565-B80D-8AD7-5B0C-A7C2FDB4D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05686"/>
            <a:ext cx="6778974" cy="220505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2D0FAE74-D254-1EA5-5C3A-DEF43C9A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426" y="773929"/>
            <a:ext cx="5794574" cy="32850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DFB410B-EFFC-8189-9180-652946058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873" y="4132916"/>
            <a:ext cx="7817244" cy="25427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52B11F-A46F-DD6A-8357-40C8717926D3}"/>
              </a:ext>
            </a:extLst>
          </p:cNvPr>
          <p:cNvSpPr txBox="1"/>
          <p:nvPr/>
        </p:nvSpPr>
        <p:spPr>
          <a:xfrm>
            <a:off x="598607" y="5004660"/>
            <a:ext cx="2536477" cy="523220"/>
          </a:xfrm>
          <a:prstGeom prst="rect">
            <a:avLst/>
          </a:prstGeom>
          <a:noFill/>
        </p:spPr>
        <p:txBody>
          <a:bodyPr wrap="square" rtlCol="0">
            <a:spAutoFit/>
          </a:bodyPr>
          <a:lstStyle/>
          <a:p>
            <a:r>
              <a:rPr lang="en-US" sz="2800" dirty="0"/>
              <a:t>Input - 4</a:t>
            </a:r>
            <a:endParaRPr lang="en-IN" sz="2800" dirty="0"/>
          </a:p>
        </p:txBody>
      </p:sp>
    </p:spTree>
    <p:extLst>
      <p:ext uri="{BB962C8B-B14F-4D97-AF65-F5344CB8AC3E}">
        <p14:creationId xmlns:p14="http://schemas.microsoft.com/office/powerpoint/2010/main" val="406871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B8FF-72B1-B7DA-755A-AC3ABFBD6094}"/>
              </a:ext>
            </a:extLst>
          </p:cNvPr>
          <p:cNvSpPr>
            <a:spLocks noGrp="1"/>
          </p:cNvSpPr>
          <p:nvPr>
            <p:ph type="title"/>
          </p:nvPr>
        </p:nvSpPr>
        <p:spPr/>
        <p:txBody>
          <a:bodyPr/>
          <a:lstStyle/>
          <a:p>
            <a:r>
              <a:rPr lang="en-US" dirty="0"/>
              <a:t>Limitations of CAP using HLP</a:t>
            </a:r>
            <a:endParaRPr lang="en-IN" dirty="0"/>
          </a:p>
        </p:txBody>
      </p:sp>
      <p:sp>
        <p:nvSpPr>
          <p:cNvPr id="3" name="Content Placeholder 2">
            <a:extLst>
              <a:ext uri="{FF2B5EF4-FFF2-40B4-BE49-F238E27FC236}">
                <a16:creationId xmlns:a16="http://schemas.microsoft.com/office/drawing/2014/main" id="{106975B3-F039-1B73-D956-AEBFD807CDF4}"/>
              </a:ext>
            </a:extLst>
          </p:cNvPr>
          <p:cNvSpPr>
            <a:spLocks noGrp="1"/>
          </p:cNvSpPr>
          <p:nvPr>
            <p:ph idx="1"/>
          </p:nvPr>
        </p:nvSpPr>
        <p:spPr/>
        <p:txBody>
          <a:bodyPr/>
          <a:lstStyle/>
          <a:p>
            <a:r>
              <a:rPr lang="en-IN" dirty="0"/>
              <a:t>Assumption of Homogeneous Haze.</a:t>
            </a:r>
          </a:p>
          <a:p>
            <a:r>
              <a:rPr lang="en-IN" dirty="0"/>
              <a:t>Sensitivity to Scene Complexity.</a:t>
            </a:r>
          </a:p>
          <a:p>
            <a:r>
              <a:rPr lang="en-US" dirty="0"/>
              <a:t>Limited Effectiveness in Extreme Haze Conditions</a:t>
            </a:r>
            <a:r>
              <a:rPr lang="en-IN" dirty="0"/>
              <a:t>.</a:t>
            </a:r>
          </a:p>
          <a:p>
            <a:r>
              <a:rPr lang="en-US" dirty="0"/>
              <a:t>Impact on Computational Resources</a:t>
            </a:r>
          </a:p>
          <a:p>
            <a:r>
              <a:rPr lang="en-US" dirty="0"/>
              <a:t>Difficulty in Handling Non-uniform Illumination</a:t>
            </a:r>
          </a:p>
        </p:txBody>
      </p:sp>
      <p:sp>
        <p:nvSpPr>
          <p:cNvPr id="5" name="Slide Number Placeholder 4">
            <a:extLst>
              <a:ext uri="{FF2B5EF4-FFF2-40B4-BE49-F238E27FC236}">
                <a16:creationId xmlns:a16="http://schemas.microsoft.com/office/drawing/2014/main" id="{5D68E588-C048-BE91-F4A9-71597C3B3741}"/>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2993976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21C8-522F-B053-F720-5B3DF2F36691}"/>
              </a:ext>
            </a:extLst>
          </p:cNvPr>
          <p:cNvSpPr>
            <a:spLocks noGrp="1"/>
          </p:cNvSpPr>
          <p:nvPr>
            <p:ph type="title"/>
          </p:nvPr>
        </p:nvSpPr>
        <p:spPr/>
        <p:txBody>
          <a:bodyPr/>
          <a:lstStyle/>
          <a:p>
            <a:r>
              <a:rPr lang="en-US" dirty="0"/>
              <a:t>CLAHE:</a:t>
            </a:r>
            <a:endParaRPr lang="en-IN" dirty="0"/>
          </a:p>
        </p:txBody>
      </p:sp>
      <p:sp>
        <p:nvSpPr>
          <p:cNvPr id="5" name="Slide Number Placeholder 4">
            <a:extLst>
              <a:ext uri="{FF2B5EF4-FFF2-40B4-BE49-F238E27FC236}">
                <a16:creationId xmlns:a16="http://schemas.microsoft.com/office/drawing/2014/main" id="{4E5EC7A3-55F7-9C4A-B562-D06F41C0CF9F}"/>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TextBox 5">
            <a:extLst>
              <a:ext uri="{FF2B5EF4-FFF2-40B4-BE49-F238E27FC236}">
                <a16:creationId xmlns:a16="http://schemas.microsoft.com/office/drawing/2014/main" id="{11E447B1-1B8F-1224-711D-F39C769D4C0F}"/>
              </a:ext>
            </a:extLst>
          </p:cNvPr>
          <p:cNvSpPr txBox="1"/>
          <p:nvPr/>
        </p:nvSpPr>
        <p:spPr>
          <a:xfrm>
            <a:off x="690282" y="2097740"/>
            <a:ext cx="10418442" cy="4401205"/>
          </a:xfrm>
          <a:prstGeom prst="rect">
            <a:avLst/>
          </a:prstGeom>
          <a:noFill/>
        </p:spPr>
        <p:txBody>
          <a:bodyPr wrap="square" rtlCol="0">
            <a:spAutoFit/>
          </a:bodyPr>
          <a:lstStyle/>
          <a:p>
            <a:r>
              <a:rPr lang="en-US" sz="2000" dirty="0"/>
              <a:t>ENTER TEXT HERE:</a:t>
            </a:r>
          </a:p>
          <a:p>
            <a:endParaRPr lang="en-US" sz="2000" dirty="0"/>
          </a:p>
          <a:p>
            <a:r>
              <a:rPr lang="en-US" sz="2000" dirty="0"/>
              <a:t>This algorithm defines two functions, </a:t>
            </a:r>
            <a:r>
              <a:rPr lang="en-US" sz="2000" dirty="0" err="1"/>
              <a:t>clahe</a:t>
            </a:r>
            <a:r>
              <a:rPr lang="en-US" sz="2000" dirty="0"/>
              <a:t> and clahe2, which can be used to apply the Contrast Limited Adaptive Histogram Equalization (</a:t>
            </a:r>
            <a:r>
              <a:rPr lang="en-US" sz="2000" dirty="0" err="1"/>
              <a:t>CLAHE</a:t>
            </a:r>
            <a:r>
              <a:rPr lang="en-US" sz="2000" dirty="0"/>
              <a:t>) algorithm to an image.</a:t>
            </a:r>
          </a:p>
          <a:p>
            <a:endParaRPr lang="en-US" sz="2000" dirty="0"/>
          </a:p>
          <a:p>
            <a:r>
              <a:rPr lang="en-US" sz="2000" dirty="0"/>
              <a:t>The </a:t>
            </a:r>
            <a:r>
              <a:rPr lang="en-US" sz="2000" dirty="0" err="1"/>
              <a:t>clahe</a:t>
            </a:r>
            <a:r>
              <a:rPr lang="en-US" sz="2000" dirty="0"/>
              <a:t> function takes three parameters: </a:t>
            </a:r>
          </a:p>
          <a:p>
            <a:r>
              <a:rPr lang="en-US" sz="2000" dirty="0"/>
              <a:t>image: The input image, which should be a 2D array. </a:t>
            </a:r>
          </a:p>
          <a:p>
            <a:endParaRPr lang="en-US" sz="2000" dirty="0"/>
          </a:p>
          <a:p>
            <a:r>
              <a:rPr lang="en-US" sz="2000" dirty="0" err="1"/>
              <a:t>clipping_limit</a:t>
            </a:r>
            <a:r>
              <a:rPr lang="en-US" sz="2000" dirty="0"/>
              <a:t>: A float value that sets the limit for contrast enhancement. Higher values allow for more contrast enhancement, but can also amplify noise in the image. The default value is 5.0.</a:t>
            </a:r>
          </a:p>
          <a:p>
            <a:endParaRPr lang="en-US" sz="2000" dirty="0"/>
          </a:p>
          <a:p>
            <a:r>
              <a:rPr lang="en-US" sz="2000" dirty="0"/>
              <a:t> </a:t>
            </a:r>
            <a:r>
              <a:rPr lang="en-US" sz="2000" dirty="0" err="1"/>
              <a:t>grid_size</a:t>
            </a:r>
            <a:r>
              <a:rPr lang="en-US" sz="2000" dirty="0"/>
              <a:t>: A tuple that sets the size of the contextual regions, which are the small regions of the image that the algorithm adjusts the contrast of separately.  </a:t>
            </a:r>
            <a:endParaRPr lang="en-IN" sz="2000" dirty="0"/>
          </a:p>
          <a:p>
            <a:endParaRPr lang="en-US" sz="2000" dirty="0"/>
          </a:p>
        </p:txBody>
      </p:sp>
    </p:spTree>
    <p:extLst>
      <p:ext uri="{BB962C8B-B14F-4D97-AF65-F5344CB8AC3E}">
        <p14:creationId xmlns:p14="http://schemas.microsoft.com/office/powerpoint/2010/main" val="3898316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5EC7A3-55F7-9C4A-B562-D06F41C0CF9F}"/>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extBox 5">
            <a:extLst>
              <a:ext uri="{FF2B5EF4-FFF2-40B4-BE49-F238E27FC236}">
                <a16:creationId xmlns:a16="http://schemas.microsoft.com/office/drawing/2014/main" id="{11E447B1-1B8F-1224-711D-F39C769D4C0F}"/>
              </a:ext>
            </a:extLst>
          </p:cNvPr>
          <p:cNvSpPr txBox="1"/>
          <p:nvPr/>
        </p:nvSpPr>
        <p:spPr>
          <a:xfrm>
            <a:off x="415101" y="1073033"/>
            <a:ext cx="10418442" cy="5016758"/>
          </a:xfrm>
          <a:prstGeom prst="rect">
            <a:avLst/>
          </a:prstGeom>
          <a:noFill/>
        </p:spPr>
        <p:txBody>
          <a:bodyPr wrap="square" rtlCol="0">
            <a:spAutoFit/>
          </a:bodyPr>
          <a:lstStyle/>
          <a:p>
            <a:r>
              <a:rPr lang="en-US" sz="2000" dirty="0"/>
              <a:t>Process :</a:t>
            </a:r>
          </a:p>
          <a:p>
            <a:endParaRPr lang="en-US" sz="2000" dirty="0"/>
          </a:p>
          <a:p>
            <a:r>
              <a:rPr lang="en-US" sz="2000" dirty="0"/>
              <a:t>The function first gets the dimensions of the input image, and then divides the image into nonoverlapping contextual regions based on the </a:t>
            </a:r>
            <a:r>
              <a:rPr lang="en-US" sz="2000" dirty="0" err="1"/>
              <a:t>grid_size</a:t>
            </a:r>
            <a:r>
              <a:rPr lang="en-US" sz="2000" dirty="0"/>
              <a:t> parameter. </a:t>
            </a:r>
          </a:p>
          <a:p>
            <a:endParaRPr lang="en-US" sz="2000" dirty="0"/>
          </a:p>
          <a:p>
            <a:r>
              <a:rPr lang="en-US" sz="2000" dirty="0"/>
              <a:t>It then creates an output image (</a:t>
            </a:r>
            <a:r>
              <a:rPr lang="en-US" sz="2000" dirty="0" err="1"/>
              <a:t>clahe_image</a:t>
            </a:r>
            <a:r>
              <a:rPr lang="en-US" sz="2000" dirty="0"/>
              <a:t>) that is the same size as the input image, but filled with zeros. </a:t>
            </a:r>
          </a:p>
          <a:p>
            <a:endParaRPr lang="en-US" sz="2000" dirty="0"/>
          </a:p>
          <a:p>
            <a:r>
              <a:rPr lang="en-US" sz="2000" dirty="0"/>
              <a:t>The function then performs </a:t>
            </a:r>
            <a:r>
              <a:rPr lang="en-US" sz="2000" dirty="0" err="1"/>
              <a:t>CLAHE</a:t>
            </a:r>
            <a:r>
              <a:rPr lang="en-US" sz="2000" dirty="0"/>
              <a:t> on each grid. For each grid, it: </a:t>
            </a:r>
          </a:p>
          <a:p>
            <a:endParaRPr lang="en-US" sz="2000" dirty="0"/>
          </a:p>
          <a:p>
            <a:r>
              <a:rPr lang="en-US" sz="2000" dirty="0"/>
              <a:t>• Gets the grid region of the image by slicing the input image with the grid's row and column indices. </a:t>
            </a:r>
          </a:p>
          <a:p>
            <a:endParaRPr lang="en-US" sz="2000" dirty="0"/>
          </a:p>
          <a:p>
            <a:r>
              <a:rPr lang="en-US" sz="2000" dirty="0"/>
              <a:t>• Gets the histogram of the grid region, which is a distribution of the number of pixels of each intensity level in the grid region.</a:t>
            </a:r>
            <a:endParaRPr lang="en-IN" sz="2000" dirty="0"/>
          </a:p>
          <a:p>
            <a:endParaRPr lang="en-IN" sz="2000" dirty="0"/>
          </a:p>
        </p:txBody>
      </p:sp>
    </p:spTree>
    <p:extLst>
      <p:ext uri="{BB962C8B-B14F-4D97-AF65-F5344CB8AC3E}">
        <p14:creationId xmlns:p14="http://schemas.microsoft.com/office/powerpoint/2010/main" val="357406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624DFB-662D-BC71-6B32-0226105D95AD}"/>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59BBD16-15AF-2CF1-06C6-E0C1D8783A90}"/>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6" name="Picture 5">
            <a:extLst>
              <a:ext uri="{FF2B5EF4-FFF2-40B4-BE49-F238E27FC236}">
                <a16:creationId xmlns:a16="http://schemas.microsoft.com/office/drawing/2014/main" id="{398B146B-1CBF-A992-C365-1FEE22136B5A}"/>
              </a:ext>
            </a:extLst>
          </p:cNvPr>
          <p:cNvPicPr>
            <a:picLocks noChangeAspect="1"/>
          </p:cNvPicPr>
          <p:nvPr/>
        </p:nvPicPr>
        <p:blipFill>
          <a:blip r:embed="rId2"/>
          <a:stretch>
            <a:fillRect/>
          </a:stretch>
        </p:blipFill>
        <p:spPr>
          <a:xfrm>
            <a:off x="1391457" y="1710072"/>
            <a:ext cx="7565064" cy="4116987"/>
          </a:xfrm>
          <a:prstGeom prst="rect">
            <a:avLst/>
          </a:prstGeom>
        </p:spPr>
      </p:pic>
      <p:sp>
        <p:nvSpPr>
          <p:cNvPr id="7" name="TextBox 6">
            <a:extLst>
              <a:ext uri="{FF2B5EF4-FFF2-40B4-BE49-F238E27FC236}">
                <a16:creationId xmlns:a16="http://schemas.microsoft.com/office/drawing/2014/main" id="{C4ADE76E-E6B6-D219-5F24-8AA8677EF033}"/>
              </a:ext>
            </a:extLst>
          </p:cNvPr>
          <p:cNvSpPr txBox="1"/>
          <p:nvPr/>
        </p:nvSpPr>
        <p:spPr>
          <a:xfrm>
            <a:off x="1174376" y="896471"/>
            <a:ext cx="3469342" cy="369332"/>
          </a:xfrm>
          <a:prstGeom prst="rect">
            <a:avLst/>
          </a:prstGeom>
          <a:noFill/>
        </p:spPr>
        <p:txBody>
          <a:bodyPr wrap="square" rtlCol="0">
            <a:spAutoFit/>
          </a:bodyPr>
          <a:lstStyle/>
          <a:p>
            <a:r>
              <a:rPr lang="en-US" dirty="0"/>
              <a:t>Code :</a:t>
            </a:r>
            <a:endParaRPr lang="en-IN" dirty="0"/>
          </a:p>
        </p:txBody>
      </p:sp>
    </p:spTree>
    <p:extLst>
      <p:ext uri="{BB962C8B-B14F-4D97-AF65-F5344CB8AC3E}">
        <p14:creationId xmlns:p14="http://schemas.microsoft.com/office/powerpoint/2010/main" val="428086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56A6-A0B7-4AD3-A4A4-9522F249B031}"/>
              </a:ext>
            </a:extLst>
          </p:cNvPr>
          <p:cNvSpPr>
            <a:spLocks noGrp="1"/>
          </p:cNvSpPr>
          <p:nvPr>
            <p:ph type="title"/>
          </p:nvPr>
        </p:nvSpPr>
        <p:spPr>
          <a:xfrm>
            <a:off x="581193" y="729658"/>
            <a:ext cx="11029616" cy="988332"/>
          </a:xfrm>
        </p:spPr>
        <p:txBody>
          <a:bodyPr/>
          <a:lstStyle/>
          <a:p>
            <a:r>
              <a:rPr lang="en-US" dirty="0"/>
              <a:t>Content</a:t>
            </a:r>
          </a:p>
        </p:txBody>
      </p:sp>
      <p:sp>
        <p:nvSpPr>
          <p:cNvPr id="4" name="Content Placeholder 3">
            <a:extLst>
              <a:ext uri="{FF2B5EF4-FFF2-40B4-BE49-F238E27FC236}">
                <a16:creationId xmlns:a16="http://schemas.microsoft.com/office/drawing/2014/main" id="{DFFA8F6C-85B2-40F8-9392-16F12DC2D8CA}"/>
              </a:ext>
            </a:extLst>
          </p:cNvPr>
          <p:cNvSpPr>
            <a:spLocks noGrp="1"/>
          </p:cNvSpPr>
          <p:nvPr>
            <p:ph sz="half" idx="2"/>
          </p:nvPr>
        </p:nvSpPr>
        <p:spPr>
          <a:xfrm>
            <a:off x="581193" y="2205012"/>
            <a:ext cx="5194766" cy="2934999"/>
          </a:xfrm>
        </p:spPr>
        <p:txBody>
          <a:bodyPr>
            <a:noAutofit/>
          </a:bodyPr>
          <a:lstStyle/>
          <a:p>
            <a:r>
              <a:rPr lang="en-US" sz="3200" dirty="0"/>
              <a:t>Introduction</a:t>
            </a:r>
          </a:p>
          <a:p>
            <a:r>
              <a:rPr lang="en-US" sz="3200" dirty="0"/>
              <a:t>DCP using Morphology</a:t>
            </a:r>
          </a:p>
          <a:p>
            <a:r>
              <a:rPr lang="en-US" sz="3200" dirty="0"/>
              <a:t>CAP using HLP</a:t>
            </a:r>
          </a:p>
          <a:p>
            <a:r>
              <a:rPr lang="en-US" sz="3200" dirty="0"/>
              <a:t>CLAHE</a:t>
            </a:r>
          </a:p>
          <a:p>
            <a:r>
              <a:rPr lang="en-US" sz="3200" dirty="0"/>
              <a:t>Metric Analysis</a:t>
            </a:r>
          </a:p>
        </p:txBody>
      </p:sp>
      <p:sp>
        <p:nvSpPr>
          <p:cNvPr id="9" name="Slide Number Placeholder 8">
            <a:extLst>
              <a:ext uri="{FF2B5EF4-FFF2-40B4-BE49-F238E27FC236}">
                <a16:creationId xmlns:a16="http://schemas.microsoft.com/office/drawing/2014/main" id="{534A0150-AECF-4D8C-A650-1671E51D36E8}"/>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171540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222A3F-557D-3782-451E-DFF9EAD60C03}"/>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6B87DD-4149-F795-CA56-10E9871B51DD}"/>
              </a:ext>
            </a:extLst>
          </p:cNvPr>
          <p:cNvSpPr>
            <a:spLocks noGrp="1"/>
          </p:cNvSpPr>
          <p:nvPr>
            <p:ph type="sldNum" sz="quarter" idx="12"/>
          </p:nvPr>
        </p:nvSpPr>
        <p:spPr/>
        <p:txBody>
          <a:bodyPr/>
          <a:lstStyle/>
          <a:p>
            <a:fld id="{3A98EE3D-8CD1-4C3F-BD1C-C98C9596463C}" type="slidenum">
              <a:rPr lang="en-US" smtClean="0"/>
              <a:t>30</a:t>
            </a:fld>
            <a:endParaRPr lang="en-US" dirty="0"/>
          </a:p>
        </p:txBody>
      </p:sp>
      <p:pic>
        <p:nvPicPr>
          <p:cNvPr id="6" name="Picture 5">
            <a:extLst>
              <a:ext uri="{FF2B5EF4-FFF2-40B4-BE49-F238E27FC236}">
                <a16:creationId xmlns:a16="http://schemas.microsoft.com/office/drawing/2014/main" id="{0D505318-E729-C9E0-C1B9-98E8FA44A89C}"/>
              </a:ext>
            </a:extLst>
          </p:cNvPr>
          <p:cNvPicPr>
            <a:picLocks noChangeAspect="1"/>
          </p:cNvPicPr>
          <p:nvPr/>
        </p:nvPicPr>
        <p:blipFill>
          <a:blip r:embed="rId2"/>
          <a:stretch>
            <a:fillRect/>
          </a:stretch>
        </p:blipFill>
        <p:spPr>
          <a:xfrm>
            <a:off x="661873" y="1543894"/>
            <a:ext cx="8634528" cy="5153099"/>
          </a:xfrm>
          <a:prstGeom prst="rect">
            <a:avLst/>
          </a:prstGeom>
        </p:spPr>
      </p:pic>
      <p:sp>
        <p:nvSpPr>
          <p:cNvPr id="7" name="TextBox 6">
            <a:extLst>
              <a:ext uri="{FF2B5EF4-FFF2-40B4-BE49-F238E27FC236}">
                <a16:creationId xmlns:a16="http://schemas.microsoft.com/office/drawing/2014/main" id="{1DB93B31-230B-3198-252E-ED96C33691E4}"/>
              </a:ext>
            </a:extLst>
          </p:cNvPr>
          <p:cNvSpPr txBox="1"/>
          <p:nvPr/>
        </p:nvSpPr>
        <p:spPr>
          <a:xfrm>
            <a:off x="581192" y="896471"/>
            <a:ext cx="4116314" cy="369332"/>
          </a:xfrm>
          <a:prstGeom prst="rect">
            <a:avLst/>
          </a:prstGeom>
          <a:noFill/>
        </p:spPr>
        <p:txBody>
          <a:bodyPr wrap="square" rtlCol="0">
            <a:spAutoFit/>
          </a:bodyPr>
          <a:lstStyle/>
          <a:p>
            <a:r>
              <a:rPr lang="en-US" dirty="0"/>
              <a:t>Code method :</a:t>
            </a:r>
            <a:endParaRPr lang="en-IN" dirty="0"/>
          </a:p>
        </p:txBody>
      </p:sp>
    </p:spTree>
    <p:extLst>
      <p:ext uri="{BB962C8B-B14F-4D97-AF65-F5344CB8AC3E}">
        <p14:creationId xmlns:p14="http://schemas.microsoft.com/office/powerpoint/2010/main" val="98770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6542AE-65E8-D08E-A52A-3DE9328E44BA}"/>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8E80D6A-0EB5-B487-301D-1EE186E4C5C4}"/>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7" name="Picture 6">
            <a:extLst>
              <a:ext uri="{FF2B5EF4-FFF2-40B4-BE49-F238E27FC236}">
                <a16:creationId xmlns:a16="http://schemas.microsoft.com/office/drawing/2014/main" id="{8FC02D80-813E-3092-C175-B8A26429DA96}"/>
              </a:ext>
            </a:extLst>
          </p:cNvPr>
          <p:cNvPicPr>
            <a:picLocks noChangeAspect="1"/>
          </p:cNvPicPr>
          <p:nvPr/>
        </p:nvPicPr>
        <p:blipFill>
          <a:blip r:embed="rId2"/>
          <a:stretch>
            <a:fillRect/>
          </a:stretch>
        </p:blipFill>
        <p:spPr>
          <a:xfrm>
            <a:off x="337760" y="1227301"/>
            <a:ext cx="6561389" cy="1714649"/>
          </a:xfrm>
          <a:prstGeom prst="rect">
            <a:avLst/>
          </a:prstGeom>
        </p:spPr>
      </p:pic>
      <p:sp>
        <p:nvSpPr>
          <p:cNvPr id="8" name="TextBox 7">
            <a:extLst>
              <a:ext uri="{FF2B5EF4-FFF2-40B4-BE49-F238E27FC236}">
                <a16:creationId xmlns:a16="http://schemas.microsoft.com/office/drawing/2014/main" id="{308F38FE-A83E-2802-1A5F-40386A598DB5}"/>
              </a:ext>
            </a:extLst>
          </p:cNvPr>
          <p:cNvSpPr txBox="1"/>
          <p:nvPr/>
        </p:nvSpPr>
        <p:spPr>
          <a:xfrm>
            <a:off x="337760" y="505548"/>
            <a:ext cx="3024004" cy="369332"/>
          </a:xfrm>
          <a:prstGeom prst="rect">
            <a:avLst/>
          </a:prstGeom>
          <a:noFill/>
        </p:spPr>
        <p:txBody>
          <a:bodyPr wrap="square" rtlCol="0">
            <a:spAutoFit/>
          </a:bodyPr>
          <a:lstStyle/>
          <a:p>
            <a:r>
              <a:rPr lang="en-US" dirty="0"/>
              <a:t>Clahe2 method :</a:t>
            </a:r>
            <a:endParaRPr lang="en-IN" dirty="0"/>
          </a:p>
        </p:txBody>
      </p:sp>
      <p:pic>
        <p:nvPicPr>
          <p:cNvPr id="10" name="Picture 9">
            <a:extLst>
              <a:ext uri="{FF2B5EF4-FFF2-40B4-BE49-F238E27FC236}">
                <a16:creationId xmlns:a16="http://schemas.microsoft.com/office/drawing/2014/main" id="{DC7960BF-E9BF-D4EC-4BDF-BB1E7F2F201C}"/>
              </a:ext>
            </a:extLst>
          </p:cNvPr>
          <p:cNvPicPr>
            <a:picLocks noChangeAspect="1"/>
          </p:cNvPicPr>
          <p:nvPr/>
        </p:nvPicPr>
        <p:blipFill>
          <a:blip r:embed="rId3"/>
          <a:stretch>
            <a:fillRect/>
          </a:stretch>
        </p:blipFill>
        <p:spPr>
          <a:xfrm>
            <a:off x="337760" y="3799509"/>
            <a:ext cx="9205758" cy="2872989"/>
          </a:xfrm>
          <a:prstGeom prst="rect">
            <a:avLst/>
          </a:prstGeom>
        </p:spPr>
      </p:pic>
      <p:sp>
        <p:nvSpPr>
          <p:cNvPr id="11" name="TextBox 10">
            <a:extLst>
              <a:ext uri="{FF2B5EF4-FFF2-40B4-BE49-F238E27FC236}">
                <a16:creationId xmlns:a16="http://schemas.microsoft.com/office/drawing/2014/main" id="{326D2305-F909-406C-51D8-F305C6743F4E}"/>
              </a:ext>
            </a:extLst>
          </p:cNvPr>
          <p:cNvSpPr txBox="1"/>
          <p:nvPr/>
        </p:nvSpPr>
        <p:spPr>
          <a:xfrm>
            <a:off x="337760" y="3246437"/>
            <a:ext cx="3104687" cy="369332"/>
          </a:xfrm>
          <a:prstGeom prst="rect">
            <a:avLst/>
          </a:prstGeom>
          <a:noFill/>
        </p:spPr>
        <p:txBody>
          <a:bodyPr wrap="square" rtlCol="0">
            <a:spAutoFit/>
          </a:bodyPr>
          <a:lstStyle/>
          <a:p>
            <a:r>
              <a:rPr lang="en-US" dirty="0"/>
              <a:t>Image location :</a:t>
            </a:r>
            <a:endParaRPr lang="en-IN" dirty="0"/>
          </a:p>
        </p:txBody>
      </p:sp>
    </p:spTree>
    <p:extLst>
      <p:ext uri="{BB962C8B-B14F-4D97-AF65-F5344CB8AC3E}">
        <p14:creationId xmlns:p14="http://schemas.microsoft.com/office/powerpoint/2010/main" val="577641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044266-BBA4-278B-F69A-AE5D187751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3A14A9E5-7608-95A9-44D8-5301D882BDAA}"/>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6" name="TextBox 5">
            <a:extLst>
              <a:ext uri="{FF2B5EF4-FFF2-40B4-BE49-F238E27FC236}">
                <a16:creationId xmlns:a16="http://schemas.microsoft.com/office/drawing/2014/main" id="{8FA73757-BB57-8B27-545C-6B3E4B020A26}"/>
              </a:ext>
            </a:extLst>
          </p:cNvPr>
          <p:cNvSpPr txBox="1"/>
          <p:nvPr/>
        </p:nvSpPr>
        <p:spPr>
          <a:xfrm>
            <a:off x="448236" y="1808129"/>
            <a:ext cx="3299011" cy="369332"/>
          </a:xfrm>
          <a:prstGeom prst="rect">
            <a:avLst/>
          </a:prstGeom>
          <a:noFill/>
        </p:spPr>
        <p:txBody>
          <a:bodyPr wrap="square" rtlCol="0">
            <a:spAutoFit/>
          </a:bodyPr>
          <a:lstStyle/>
          <a:p>
            <a:r>
              <a:rPr lang="en-US" dirty="0"/>
              <a:t>Input image </a:t>
            </a:r>
            <a:endParaRPr lang="en-IN" dirty="0"/>
          </a:p>
        </p:txBody>
      </p:sp>
      <p:pic>
        <p:nvPicPr>
          <p:cNvPr id="8" name="Picture 7">
            <a:extLst>
              <a:ext uri="{FF2B5EF4-FFF2-40B4-BE49-F238E27FC236}">
                <a16:creationId xmlns:a16="http://schemas.microsoft.com/office/drawing/2014/main" id="{3110128E-239A-DF29-D222-0FF2E5D7C0AC}"/>
              </a:ext>
            </a:extLst>
          </p:cNvPr>
          <p:cNvPicPr>
            <a:picLocks noChangeAspect="1"/>
          </p:cNvPicPr>
          <p:nvPr/>
        </p:nvPicPr>
        <p:blipFill>
          <a:blip r:embed="rId2"/>
          <a:stretch>
            <a:fillRect/>
          </a:stretch>
        </p:blipFill>
        <p:spPr>
          <a:xfrm>
            <a:off x="340660" y="2302928"/>
            <a:ext cx="2734235" cy="2734235"/>
          </a:xfrm>
          <a:prstGeom prst="rect">
            <a:avLst/>
          </a:prstGeom>
        </p:spPr>
      </p:pic>
      <p:sp>
        <p:nvSpPr>
          <p:cNvPr id="9" name="TextBox 8">
            <a:extLst>
              <a:ext uri="{FF2B5EF4-FFF2-40B4-BE49-F238E27FC236}">
                <a16:creationId xmlns:a16="http://schemas.microsoft.com/office/drawing/2014/main" id="{C0E02CF7-8901-AEAA-7D12-BF62B33D3502}"/>
              </a:ext>
            </a:extLst>
          </p:cNvPr>
          <p:cNvSpPr txBox="1"/>
          <p:nvPr/>
        </p:nvSpPr>
        <p:spPr>
          <a:xfrm>
            <a:off x="6248400" y="995082"/>
            <a:ext cx="3460376" cy="369332"/>
          </a:xfrm>
          <a:prstGeom prst="rect">
            <a:avLst/>
          </a:prstGeom>
          <a:noFill/>
        </p:spPr>
        <p:txBody>
          <a:bodyPr wrap="square" rtlCol="0">
            <a:spAutoFit/>
          </a:bodyPr>
          <a:lstStyle/>
          <a:p>
            <a:r>
              <a:rPr lang="en-US" dirty="0" err="1"/>
              <a:t>Dcp_morphology</a:t>
            </a:r>
            <a:r>
              <a:rPr lang="en-US" dirty="0"/>
              <a:t> image </a:t>
            </a:r>
            <a:endParaRPr lang="en-IN" dirty="0"/>
          </a:p>
        </p:txBody>
      </p:sp>
      <p:sp>
        <p:nvSpPr>
          <p:cNvPr id="10" name="TextBox 9">
            <a:extLst>
              <a:ext uri="{FF2B5EF4-FFF2-40B4-BE49-F238E27FC236}">
                <a16:creationId xmlns:a16="http://schemas.microsoft.com/office/drawing/2014/main" id="{C63473D4-B191-10E0-6032-1DCCF69D67A0}"/>
              </a:ext>
            </a:extLst>
          </p:cNvPr>
          <p:cNvSpPr txBox="1"/>
          <p:nvPr/>
        </p:nvSpPr>
        <p:spPr>
          <a:xfrm>
            <a:off x="448236" y="878541"/>
            <a:ext cx="3003176" cy="369332"/>
          </a:xfrm>
          <a:prstGeom prst="rect">
            <a:avLst/>
          </a:prstGeom>
          <a:noFill/>
        </p:spPr>
        <p:txBody>
          <a:bodyPr wrap="square" rtlCol="0">
            <a:spAutoFit/>
          </a:bodyPr>
          <a:lstStyle/>
          <a:p>
            <a:r>
              <a:rPr lang="en-US" dirty="0" err="1"/>
              <a:t>DCP_normal</a:t>
            </a:r>
            <a:endParaRPr lang="en-IN" dirty="0"/>
          </a:p>
        </p:txBody>
      </p:sp>
      <p:sp>
        <p:nvSpPr>
          <p:cNvPr id="11" name="TextBox 10">
            <a:extLst>
              <a:ext uri="{FF2B5EF4-FFF2-40B4-BE49-F238E27FC236}">
                <a16:creationId xmlns:a16="http://schemas.microsoft.com/office/drawing/2014/main" id="{2E3CD1AC-6D61-94FE-B0C6-DA043B79FA28}"/>
              </a:ext>
            </a:extLst>
          </p:cNvPr>
          <p:cNvSpPr txBox="1"/>
          <p:nvPr/>
        </p:nvSpPr>
        <p:spPr>
          <a:xfrm>
            <a:off x="6338047" y="1739153"/>
            <a:ext cx="2205318" cy="369332"/>
          </a:xfrm>
          <a:prstGeom prst="rect">
            <a:avLst/>
          </a:prstGeom>
          <a:noFill/>
        </p:spPr>
        <p:txBody>
          <a:bodyPr wrap="square" rtlCol="0">
            <a:spAutoFit/>
          </a:bodyPr>
          <a:lstStyle/>
          <a:p>
            <a:r>
              <a:rPr lang="en-US" dirty="0" err="1"/>
              <a:t>clahe</a:t>
            </a:r>
            <a:endParaRPr lang="en-IN" dirty="0"/>
          </a:p>
        </p:txBody>
      </p:sp>
      <p:pic>
        <p:nvPicPr>
          <p:cNvPr id="13" name="Picture 12">
            <a:extLst>
              <a:ext uri="{FF2B5EF4-FFF2-40B4-BE49-F238E27FC236}">
                <a16:creationId xmlns:a16="http://schemas.microsoft.com/office/drawing/2014/main" id="{CDAE2CF8-2A4E-6CFA-2938-3CBD5F9AAFC7}"/>
              </a:ext>
            </a:extLst>
          </p:cNvPr>
          <p:cNvPicPr>
            <a:picLocks noChangeAspect="1"/>
          </p:cNvPicPr>
          <p:nvPr/>
        </p:nvPicPr>
        <p:blipFill>
          <a:blip r:embed="rId3"/>
          <a:stretch>
            <a:fillRect/>
          </a:stretch>
        </p:blipFill>
        <p:spPr>
          <a:xfrm>
            <a:off x="5844988" y="2276036"/>
            <a:ext cx="2438400" cy="2438400"/>
          </a:xfrm>
          <a:prstGeom prst="rect">
            <a:avLst/>
          </a:prstGeom>
        </p:spPr>
      </p:pic>
      <p:sp>
        <p:nvSpPr>
          <p:cNvPr id="14" name="TextBox 13">
            <a:extLst>
              <a:ext uri="{FF2B5EF4-FFF2-40B4-BE49-F238E27FC236}">
                <a16:creationId xmlns:a16="http://schemas.microsoft.com/office/drawing/2014/main" id="{B318888A-2645-5851-DF31-5BCFF4F7E39D}"/>
              </a:ext>
            </a:extLst>
          </p:cNvPr>
          <p:cNvSpPr txBox="1"/>
          <p:nvPr/>
        </p:nvSpPr>
        <p:spPr>
          <a:xfrm>
            <a:off x="9708776" y="1739153"/>
            <a:ext cx="1425389" cy="369332"/>
          </a:xfrm>
          <a:prstGeom prst="rect">
            <a:avLst/>
          </a:prstGeom>
          <a:noFill/>
        </p:spPr>
        <p:txBody>
          <a:bodyPr wrap="square" rtlCol="0">
            <a:spAutoFit/>
          </a:bodyPr>
          <a:lstStyle/>
          <a:p>
            <a:r>
              <a:rPr lang="en-US" dirty="0"/>
              <a:t>clahe2</a:t>
            </a:r>
            <a:endParaRPr lang="en-IN" dirty="0"/>
          </a:p>
        </p:txBody>
      </p:sp>
      <p:pic>
        <p:nvPicPr>
          <p:cNvPr id="16" name="Picture 15">
            <a:extLst>
              <a:ext uri="{FF2B5EF4-FFF2-40B4-BE49-F238E27FC236}">
                <a16:creationId xmlns:a16="http://schemas.microsoft.com/office/drawing/2014/main" id="{63E2FD4F-E448-D8EB-E81A-E3B201D5B35F}"/>
              </a:ext>
            </a:extLst>
          </p:cNvPr>
          <p:cNvPicPr>
            <a:picLocks noChangeAspect="1"/>
          </p:cNvPicPr>
          <p:nvPr/>
        </p:nvPicPr>
        <p:blipFill>
          <a:blip r:embed="rId4"/>
          <a:stretch>
            <a:fillRect/>
          </a:stretch>
        </p:blipFill>
        <p:spPr>
          <a:xfrm>
            <a:off x="8866093" y="2311116"/>
            <a:ext cx="2438400" cy="2438400"/>
          </a:xfrm>
          <a:prstGeom prst="rect">
            <a:avLst/>
          </a:prstGeom>
        </p:spPr>
      </p:pic>
    </p:spTree>
    <p:extLst>
      <p:ext uri="{BB962C8B-B14F-4D97-AF65-F5344CB8AC3E}">
        <p14:creationId xmlns:p14="http://schemas.microsoft.com/office/powerpoint/2010/main" val="3776745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96C6B2-3B34-AD50-F706-D11DFF1AFF51}"/>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A8007305-6284-50CF-C60B-FB6AC034E9F8}"/>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6" name="TextBox 5">
            <a:extLst>
              <a:ext uri="{FF2B5EF4-FFF2-40B4-BE49-F238E27FC236}">
                <a16:creationId xmlns:a16="http://schemas.microsoft.com/office/drawing/2014/main" id="{1F1161A7-9716-BBD0-97D3-36488EFEA371}"/>
              </a:ext>
            </a:extLst>
          </p:cNvPr>
          <p:cNvSpPr txBox="1"/>
          <p:nvPr/>
        </p:nvSpPr>
        <p:spPr>
          <a:xfrm>
            <a:off x="510988" y="905435"/>
            <a:ext cx="3065930" cy="369332"/>
          </a:xfrm>
          <a:prstGeom prst="rect">
            <a:avLst/>
          </a:prstGeom>
          <a:noFill/>
        </p:spPr>
        <p:txBody>
          <a:bodyPr wrap="square" rtlCol="0">
            <a:spAutoFit/>
          </a:bodyPr>
          <a:lstStyle/>
          <a:p>
            <a:r>
              <a:rPr lang="en-US" dirty="0"/>
              <a:t>CAP normal </a:t>
            </a:r>
            <a:endParaRPr lang="en-IN" dirty="0"/>
          </a:p>
        </p:txBody>
      </p:sp>
      <p:sp>
        <p:nvSpPr>
          <p:cNvPr id="7" name="TextBox 6">
            <a:extLst>
              <a:ext uri="{FF2B5EF4-FFF2-40B4-BE49-F238E27FC236}">
                <a16:creationId xmlns:a16="http://schemas.microsoft.com/office/drawing/2014/main" id="{6C802B36-0EAD-7C0A-EAF5-315C6E5E6BEF}"/>
              </a:ext>
            </a:extLst>
          </p:cNvPr>
          <p:cNvSpPr txBox="1"/>
          <p:nvPr/>
        </p:nvSpPr>
        <p:spPr>
          <a:xfrm>
            <a:off x="581192" y="1810871"/>
            <a:ext cx="1955820" cy="369332"/>
          </a:xfrm>
          <a:prstGeom prst="rect">
            <a:avLst/>
          </a:prstGeom>
          <a:noFill/>
        </p:spPr>
        <p:txBody>
          <a:bodyPr wrap="square" rtlCol="0">
            <a:spAutoFit/>
          </a:bodyPr>
          <a:lstStyle/>
          <a:p>
            <a:r>
              <a:rPr lang="en-US" dirty="0"/>
              <a:t>Input image </a:t>
            </a:r>
            <a:endParaRPr lang="en-IN" dirty="0"/>
          </a:p>
        </p:txBody>
      </p:sp>
      <p:pic>
        <p:nvPicPr>
          <p:cNvPr id="9" name="Picture 8">
            <a:extLst>
              <a:ext uri="{FF2B5EF4-FFF2-40B4-BE49-F238E27FC236}">
                <a16:creationId xmlns:a16="http://schemas.microsoft.com/office/drawing/2014/main" id="{79415D2F-FFBA-D839-ABF1-7597EB090501}"/>
              </a:ext>
            </a:extLst>
          </p:cNvPr>
          <p:cNvPicPr>
            <a:picLocks noChangeAspect="1"/>
          </p:cNvPicPr>
          <p:nvPr/>
        </p:nvPicPr>
        <p:blipFill>
          <a:blip r:embed="rId2"/>
          <a:stretch>
            <a:fillRect/>
          </a:stretch>
        </p:blipFill>
        <p:spPr>
          <a:xfrm>
            <a:off x="428792" y="2502899"/>
            <a:ext cx="2945577" cy="3015579"/>
          </a:xfrm>
          <a:prstGeom prst="rect">
            <a:avLst/>
          </a:prstGeom>
        </p:spPr>
      </p:pic>
      <p:sp>
        <p:nvSpPr>
          <p:cNvPr id="10" name="TextBox 9">
            <a:extLst>
              <a:ext uri="{FF2B5EF4-FFF2-40B4-BE49-F238E27FC236}">
                <a16:creationId xmlns:a16="http://schemas.microsoft.com/office/drawing/2014/main" id="{B062AE3B-ADD3-AED2-6875-B2F286E3534C}"/>
              </a:ext>
            </a:extLst>
          </p:cNvPr>
          <p:cNvSpPr txBox="1"/>
          <p:nvPr/>
        </p:nvSpPr>
        <p:spPr>
          <a:xfrm>
            <a:off x="6427694" y="1274767"/>
            <a:ext cx="2026024" cy="369332"/>
          </a:xfrm>
          <a:prstGeom prst="rect">
            <a:avLst/>
          </a:prstGeom>
          <a:noFill/>
        </p:spPr>
        <p:txBody>
          <a:bodyPr wrap="square" rtlCol="0">
            <a:spAutoFit/>
          </a:bodyPr>
          <a:lstStyle/>
          <a:p>
            <a:r>
              <a:rPr lang="en-US" dirty="0"/>
              <a:t>Cap normal image </a:t>
            </a:r>
            <a:endParaRPr lang="en-IN" dirty="0"/>
          </a:p>
        </p:txBody>
      </p:sp>
      <p:sp>
        <p:nvSpPr>
          <p:cNvPr id="11" name="TextBox 10">
            <a:extLst>
              <a:ext uri="{FF2B5EF4-FFF2-40B4-BE49-F238E27FC236}">
                <a16:creationId xmlns:a16="http://schemas.microsoft.com/office/drawing/2014/main" id="{058E4393-9945-CE13-78A6-B746D72D57E8}"/>
              </a:ext>
            </a:extLst>
          </p:cNvPr>
          <p:cNvSpPr txBox="1"/>
          <p:nvPr/>
        </p:nvSpPr>
        <p:spPr>
          <a:xfrm>
            <a:off x="5898776" y="2180203"/>
            <a:ext cx="1371600" cy="369332"/>
          </a:xfrm>
          <a:prstGeom prst="rect">
            <a:avLst/>
          </a:prstGeom>
          <a:noFill/>
        </p:spPr>
        <p:txBody>
          <a:bodyPr wrap="square" rtlCol="0">
            <a:spAutoFit/>
          </a:bodyPr>
          <a:lstStyle/>
          <a:p>
            <a:r>
              <a:rPr lang="en-US" dirty="0" err="1"/>
              <a:t>clahe</a:t>
            </a:r>
            <a:endParaRPr lang="en-IN" dirty="0"/>
          </a:p>
        </p:txBody>
      </p:sp>
      <p:sp>
        <p:nvSpPr>
          <p:cNvPr id="12" name="TextBox 11">
            <a:extLst>
              <a:ext uri="{FF2B5EF4-FFF2-40B4-BE49-F238E27FC236}">
                <a16:creationId xmlns:a16="http://schemas.microsoft.com/office/drawing/2014/main" id="{90950906-71EE-003D-DCCD-E05AD6D49C96}"/>
              </a:ext>
            </a:extLst>
          </p:cNvPr>
          <p:cNvSpPr txBox="1"/>
          <p:nvPr/>
        </p:nvSpPr>
        <p:spPr>
          <a:xfrm>
            <a:off x="9206753" y="2180203"/>
            <a:ext cx="1649506" cy="369332"/>
          </a:xfrm>
          <a:prstGeom prst="rect">
            <a:avLst/>
          </a:prstGeom>
          <a:noFill/>
        </p:spPr>
        <p:txBody>
          <a:bodyPr wrap="square" rtlCol="0">
            <a:spAutoFit/>
          </a:bodyPr>
          <a:lstStyle/>
          <a:p>
            <a:r>
              <a:rPr lang="en-US" dirty="0"/>
              <a:t>clahe2</a:t>
            </a:r>
            <a:endParaRPr lang="en-IN" dirty="0"/>
          </a:p>
        </p:txBody>
      </p:sp>
      <p:pic>
        <p:nvPicPr>
          <p:cNvPr id="14" name="Picture 13">
            <a:extLst>
              <a:ext uri="{FF2B5EF4-FFF2-40B4-BE49-F238E27FC236}">
                <a16:creationId xmlns:a16="http://schemas.microsoft.com/office/drawing/2014/main" id="{E335DB96-7B64-CB3C-4BAF-73FA053FD0CB}"/>
              </a:ext>
            </a:extLst>
          </p:cNvPr>
          <p:cNvPicPr>
            <a:picLocks noChangeAspect="1"/>
          </p:cNvPicPr>
          <p:nvPr/>
        </p:nvPicPr>
        <p:blipFill>
          <a:blip r:embed="rId3"/>
          <a:stretch>
            <a:fillRect/>
          </a:stretch>
        </p:blipFill>
        <p:spPr>
          <a:xfrm>
            <a:off x="4541089" y="2784431"/>
            <a:ext cx="3265079" cy="2265144"/>
          </a:xfrm>
          <a:prstGeom prst="rect">
            <a:avLst/>
          </a:prstGeom>
        </p:spPr>
      </p:pic>
      <p:pic>
        <p:nvPicPr>
          <p:cNvPr id="16" name="Picture 15">
            <a:extLst>
              <a:ext uri="{FF2B5EF4-FFF2-40B4-BE49-F238E27FC236}">
                <a16:creationId xmlns:a16="http://schemas.microsoft.com/office/drawing/2014/main" id="{73310C7F-1156-87DD-414F-035F195CCC6E}"/>
              </a:ext>
            </a:extLst>
          </p:cNvPr>
          <p:cNvPicPr>
            <a:picLocks noChangeAspect="1"/>
          </p:cNvPicPr>
          <p:nvPr/>
        </p:nvPicPr>
        <p:blipFill>
          <a:blip r:embed="rId4"/>
          <a:stretch>
            <a:fillRect/>
          </a:stretch>
        </p:blipFill>
        <p:spPr>
          <a:xfrm>
            <a:off x="8603582" y="2784431"/>
            <a:ext cx="3265079" cy="2226840"/>
          </a:xfrm>
          <a:prstGeom prst="rect">
            <a:avLst/>
          </a:prstGeom>
        </p:spPr>
      </p:pic>
    </p:spTree>
    <p:extLst>
      <p:ext uri="{BB962C8B-B14F-4D97-AF65-F5344CB8AC3E}">
        <p14:creationId xmlns:p14="http://schemas.microsoft.com/office/powerpoint/2010/main" val="203180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21C8-522F-B053-F720-5B3DF2F36691}"/>
              </a:ext>
            </a:extLst>
          </p:cNvPr>
          <p:cNvSpPr>
            <a:spLocks noGrp="1"/>
          </p:cNvSpPr>
          <p:nvPr>
            <p:ph type="title"/>
          </p:nvPr>
        </p:nvSpPr>
        <p:spPr/>
        <p:txBody>
          <a:bodyPr/>
          <a:lstStyle/>
          <a:p>
            <a:r>
              <a:rPr lang="en-US" dirty="0"/>
              <a:t>Metric analysis:</a:t>
            </a:r>
            <a:endParaRPr lang="en-IN" dirty="0"/>
          </a:p>
        </p:txBody>
      </p:sp>
      <p:sp>
        <p:nvSpPr>
          <p:cNvPr id="5" name="Slide Number Placeholder 4">
            <a:extLst>
              <a:ext uri="{FF2B5EF4-FFF2-40B4-BE49-F238E27FC236}">
                <a16:creationId xmlns:a16="http://schemas.microsoft.com/office/drawing/2014/main" id="{4E5EC7A3-55F7-9C4A-B562-D06F41C0CF9F}"/>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extBox 5">
            <a:extLst>
              <a:ext uri="{FF2B5EF4-FFF2-40B4-BE49-F238E27FC236}">
                <a16:creationId xmlns:a16="http://schemas.microsoft.com/office/drawing/2014/main" id="{11E447B1-1B8F-1224-711D-F39C769D4C0F}"/>
              </a:ext>
            </a:extLst>
          </p:cNvPr>
          <p:cNvSpPr txBox="1"/>
          <p:nvPr/>
        </p:nvSpPr>
        <p:spPr>
          <a:xfrm>
            <a:off x="690282" y="2097740"/>
            <a:ext cx="10418442" cy="3170099"/>
          </a:xfrm>
          <a:prstGeom prst="rect">
            <a:avLst/>
          </a:prstGeom>
          <a:noFill/>
        </p:spPr>
        <p:txBody>
          <a:bodyPr wrap="square" rtlCol="0">
            <a:spAutoFit/>
          </a:bodyPr>
          <a:lstStyle/>
          <a:p>
            <a:r>
              <a:rPr lang="en-US" sz="2000" dirty="0"/>
              <a:t>For metric analysis of our code, we took 2 </a:t>
            </a:r>
            <a:r>
              <a:rPr lang="en-US" sz="2000" dirty="0" err="1"/>
              <a:t>mothods</a:t>
            </a:r>
            <a:r>
              <a:rPr lang="en-US" sz="2000" dirty="0"/>
              <a:t>:</a:t>
            </a:r>
          </a:p>
          <a:p>
            <a:pPr marL="342900" indent="-342900">
              <a:buFont typeface="Arial" panose="020B0604020202020204" pitchFamily="34" charset="0"/>
              <a:buChar char="•"/>
            </a:pPr>
            <a:r>
              <a:rPr lang="en-IN" sz="2000" dirty="0"/>
              <a:t>PSNR (Peak Signal-to-Noise Ratio)</a:t>
            </a:r>
          </a:p>
          <a:p>
            <a:pPr marL="342900" indent="-342900">
              <a:buFont typeface="Arial" panose="020B0604020202020204" pitchFamily="34" charset="0"/>
              <a:buChar char="•"/>
            </a:pPr>
            <a:r>
              <a:rPr lang="en-IN" sz="2000" dirty="0"/>
              <a:t> SSIM (Structural Similarity Index)</a:t>
            </a:r>
          </a:p>
          <a:p>
            <a:endParaRPr lang="en-IN" sz="2000" dirty="0"/>
          </a:p>
          <a:p>
            <a:r>
              <a:rPr lang="en-US" sz="2000" dirty="0"/>
              <a:t>Peak Signal-to-Noise Ratio (PSNR) and Structural Similarity Index (SSIM) are metrics commonly used to evaluate the quality of images. Both metrics provide quantitative measures to assess how well a processed or compressed image compares to the original, with higher values indicating better quality.</a:t>
            </a:r>
          </a:p>
          <a:p>
            <a:endParaRPr lang="en-US" sz="2000" dirty="0"/>
          </a:p>
          <a:p>
            <a:endParaRPr lang="en-IN" sz="2000" dirty="0"/>
          </a:p>
        </p:txBody>
      </p:sp>
    </p:spTree>
    <p:extLst>
      <p:ext uri="{BB962C8B-B14F-4D97-AF65-F5344CB8AC3E}">
        <p14:creationId xmlns:p14="http://schemas.microsoft.com/office/powerpoint/2010/main" val="4182191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7E2F6-A82E-B676-66D1-762EA9A7F8F3}"/>
              </a:ext>
            </a:extLst>
          </p:cNvPr>
          <p:cNvSpPr>
            <a:spLocks noGrp="1"/>
          </p:cNvSpPr>
          <p:nvPr>
            <p:ph idx="1"/>
          </p:nvPr>
        </p:nvSpPr>
        <p:spPr>
          <a:xfrm>
            <a:off x="581192" y="870857"/>
            <a:ext cx="11029615" cy="5104493"/>
          </a:xfrm>
        </p:spPr>
        <p:txBody>
          <a:bodyPr/>
          <a:lstStyle/>
          <a:p>
            <a:pPr marL="0" indent="0">
              <a:buNone/>
            </a:pPr>
            <a:r>
              <a:rPr lang="en-US" u="sng" dirty="0"/>
              <a:t>Peak Signal-to-Noise Ratio (PSNR):</a:t>
            </a:r>
            <a:endParaRPr lang="en-US" dirty="0"/>
          </a:p>
          <a:p>
            <a:r>
              <a:rPr lang="en-US" dirty="0"/>
              <a:t>Definition: PSNR measures the ratio of the maximum possible power of a signal (like an image) to the power of the signal's noise. It's expressed in decibels (dB).</a:t>
            </a:r>
          </a:p>
          <a:p>
            <a:r>
              <a:rPr lang="en-US" dirty="0"/>
              <a:t>Interpretation: A higher PSNR value indicates a smaller amount of noise and better image quality. It is commonly used to assess the fidelity of image compression or denoising algorithms.</a:t>
            </a:r>
          </a:p>
          <a:p>
            <a:pPr marL="0" indent="0">
              <a:buNone/>
            </a:pPr>
            <a:r>
              <a:rPr lang="en-US" u="sng" dirty="0"/>
              <a:t>Structural Similarity Index (SSIM):</a:t>
            </a:r>
          </a:p>
          <a:p>
            <a:r>
              <a:rPr lang="en-US" dirty="0"/>
              <a:t>Definition: SSIM is a metric that evaluates the structural information in images. It takes into account luminance, contrast, and structure, aiming to capture changes in structural information that are perceptually important.</a:t>
            </a:r>
          </a:p>
          <a:p>
            <a:r>
              <a:rPr lang="en-US" dirty="0"/>
              <a:t>Interpretation: SSIM values range from -1 to 1, with 1 indicating identical images. Higher SSIM values imply better similarity between the images being compared.</a:t>
            </a:r>
          </a:p>
          <a:p>
            <a:pPr marL="0" indent="0">
              <a:buNone/>
            </a:pPr>
            <a:endParaRPr lang="en-US" dirty="0"/>
          </a:p>
          <a:p>
            <a:pPr marL="0" indent="0">
              <a:buNone/>
            </a:pPr>
            <a:r>
              <a:rPr lang="en-US" dirty="0"/>
              <a:t>PSNR focuses on the difference in pixel values, whereas SSIM incorporates more perceptual aspects of human vision. </a:t>
            </a:r>
            <a:endParaRPr lang="en-IN" dirty="0"/>
          </a:p>
        </p:txBody>
      </p:sp>
      <p:sp>
        <p:nvSpPr>
          <p:cNvPr id="5" name="Slide Number Placeholder 4">
            <a:extLst>
              <a:ext uri="{FF2B5EF4-FFF2-40B4-BE49-F238E27FC236}">
                <a16:creationId xmlns:a16="http://schemas.microsoft.com/office/drawing/2014/main" id="{B054E1F2-E8D8-3F08-7E98-E2A3B332B0FD}"/>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187268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2575-1BEB-27F8-2195-1320C95C9E4B}"/>
              </a:ext>
            </a:extLst>
          </p:cNvPr>
          <p:cNvSpPr>
            <a:spLocks noGrp="1"/>
          </p:cNvSpPr>
          <p:nvPr>
            <p:ph type="title"/>
          </p:nvPr>
        </p:nvSpPr>
        <p:spPr/>
        <p:txBody>
          <a:bodyPr/>
          <a:lstStyle/>
          <a:p>
            <a:r>
              <a:rPr lang="en-US" dirty="0"/>
              <a:t>Output of metric analysis</a:t>
            </a:r>
            <a:endParaRPr lang="en-IN" dirty="0"/>
          </a:p>
        </p:txBody>
      </p:sp>
      <p:pic>
        <p:nvPicPr>
          <p:cNvPr id="7" name="Content Placeholder 6">
            <a:extLst>
              <a:ext uri="{FF2B5EF4-FFF2-40B4-BE49-F238E27FC236}">
                <a16:creationId xmlns:a16="http://schemas.microsoft.com/office/drawing/2014/main" id="{674A4DBB-C18E-027C-2F33-344BC450B3C3}"/>
              </a:ext>
            </a:extLst>
          </p:cNvPr>
          <p:cNvPicPr>
            <a:picLocks noGrp="1" noChangeAspect="1"/>
          </p:cNvPicPr>
          <p:nvPr>
            <p:ph idx="1"/>
          </p:nvPr>
        </p:nvPicPr>
        <p:blipFill>
          <a:blip r:embed="rId2"/>
          <a:stretch>
            <a:fillRect/>
          </a:stretch>
        </p:blipFill>
        <p:spPr>
          <a:xfrm>
            <a:off x="684575" y="2192068"/>
            <a:ext cx="6813828" cy="2600379"/>
          </a:xfrm>
        </p:spPr>
      </p:pic>
      <p:sp>
        <p:nvSpPr>
          <p:cNvPr id="5" name="Slide Number Placeholder 4">
            <a:extLst>
              <a:ext uri="{FF2B5EF4-FFF2-40B4-BE49-F238E27FC236}">
                <a16:creationId xmlns:a16="http://schemas.microsoft.com/office/drawing/2014/main" id="{3FDD3848-8A2D-5FA5-5AFB-30C8734469B9}"/>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8" name="TextBox 7">
            <a:extLst>
              <a:ext uri="{FF2B5EF4-FFF2-40B4-BE49-F238E27FC236}">
                <a16:creationId xmlns:a16="http://schemas.microsoft.com/office/drawing/2014/main" id="{84D785AE-C1C4-2E2A-1DD0-54C0197FC580}"/>
              </a:ext>
            </a:extLst>
          </p:cNvPr>
          <p:cNvSpPr txBox="1"/>
          <p:nvPr/>
        </p:nvSpPr>
        <p:spPr>
          <a:xfrm>
            <a:off x="7706288" y="2921168"/>
            <a:ext cx="4259290" cy="1015663"/>
          </a:xfrm>
          <a:prstGeom prst="rect">
            <a:avLst/>
          </a:prstGeom>
          <a:noFill/>
        </p:spPr>
        <p:txBody>
          <a:bodyPr wrap="square" rtlCol="0">
            <a:spAutoFit/>
          </a:bodyPr>
          <a:lstStyle/>
          <a:p>
            <a:r>
              <a:rPr lang="en-US" sz="2000" dirty="0"/>
              <a:t>Here we can see that Guided Image Filtering(CAP) has better results than DCP using Morphology</a:t>
            </a:r>
            <a:endParaRPr lang="en-IN" sz="2000" dirty="0"/>
          </a:p>
        </p:txBody>
      </p:sp>
    </p:spTree>
    <p:extLst>
      <p:ext uri="{BB962C8B-B14F-4D97-AF65-F5344CB8AC3E}">
        <p14:creationId xmlns:p14="http://schemas.microsoft.com/office/powerpoint/2010/main" val="349091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FAA87-9E38-4BCC-9F19-92FC6ABB7B89}"/>
              </a:ext>
            </a:extLst>
          </p:cNvPr>
          <p:cNvSpPr>
            <a:spLocks noGrp="1"/>
          </p:cNvSpPr>
          <p:nvPr>
            <p:ph type="title"/>
          </p:nvPr>
        </p:nvSpPr>
        <p:spPr/>
        <p:txBody>
          <a:bodyPr/>
          <a:lstStyle/>
          <a:p>
            <a:r>
              <a:rPr lang="en-US" dirty="0"/>
              <a:t>CONTRIBUTION:</a:t>
            </a:r>
            <a:endParaRPr lang="en-IN" dirty="0"/>
          </a:p>
        </p:txBody>
      </p:sp>
      <p:sp>
        <p:nvSpPr>
          <p:cNvPr id="10" name="Slide Number Placeholder 9">
            <a:extLst>
              <a:ext uri="{FF2B5EF4-FFF2-40B4-BE49-F238E27FC236}">
                <a16:creationId xmlns:a16="http://schemas.microsoft.com/office/drawing/2014/main" id="{3D5A8FE3-A5C6-46E0-B44B-D41E92B642B9}"/>
              </a:ext>
            </a:extLst>
          </p:cNvPr>
          <p:cNvSpPr>
            <a:spLocks noGrp="1"/>
          </p:cNvSpPr>
          <p:nvPr>
            <p:ph type="sldNum" sz="quarter" idx="12"/>
          </p:nvPr>
        </p:nvSpPr>
        <p:spPr/>
        <p:txBody>
          <a:bodyPr/>
          <a:lstStyle/>
          <a:p>
            <a:fld id="{3A98EE3D-8CD1-4C3F-BD1C-C98C9596463C}" type="slidenum">
              <a:rPr lang="en-US" smtClean="0"/>
              <a:t>37</a:t>
            </a:fld>
            <a:endParaRPr lang="en-US" dirty="0"/>
          </a:p>
        </p:txBody>
      </p:sp>
      <p:graphicFrame>
        <p:nvGraphicFramePr>
          <p:cNvPr id="13" name="Table 13">
            <a:extLst>
              <a:ext uri="{FF2B5EF4-FFF2-40B4-BE49-F238E27FC236}">
                <a16:creationId xmlns:a16="http://schemas.microsoft.com/office/drawing/2014/main" id="{20AAC90E-28A0-41B9-92E0-D4F52124616B}"/>
              </a:ext>
            </a:extLst>
          </p:cNvPr>
          <p:cNvGraphicFramePr>
            <a:graphicFrameLocks noGrp="1"/>
          </p:cNvGraphicFramePr>
          <p:nvPr>
            <p:extLst>
              <p:ext uri="{D42A27DB-BD31-4B8C-83A1-F6EECF244321}">
                <p14:modId xmlns:p14="http://schemas.microsoft.com/office/powerpoint/2010/main" val="606116358"/>
              </p:ext>
            </p:extLst>
          </p:nvPr>
        </p:nvGraphicFramePr>
        <p:xfrm>
          <a:off x="1871362" y="2459604"/>
          <a:ext cx="8128000" cy="3000230"/>
        </p:xfrm>
        <a:graphic>
          <a:graphicData uri="http://schemas.openxmlformats.org/drawingml/2006/table">
            <a:tbl>
              <a:tblPr firstRow="1" bandRow="1">
                <a:tableStyleId>{8A107856-5554-42FB-B03E-39F5DBC370BA}</a:tableStyleId>
              </a:tblPr>
              <a:tblGrid>
                <a:gridCol w="4064000">
                  <a:extLst>
                    <a:ext uri="{9D8B030D-6E8A-4147-A177-3AD203B41FA5}">
                      <a16:colId xmlns:a16="http://schemas.microsoft.com/office/drawing/2014/main" val="1565430517"/>
                    </a:ext>
                  </a:extLst>
                </a:gridCol>
                <a:gridCol w="4064000">
                  <a:extLst>
                    <a:ext uri="{9D8B030D-6E8A-4147-A177-3AD203B41FA5}">
                      <a16:colId xmlns:a16="http://schemas.microsoft.com/office/drawing/2014/main" val="2760529066"/>
                    </a:ext>
                  </a:extLst>
                </a:gridCol>
              </a:tblGrid>
              <a:tr h="667878">
                <a:tc>
                  <a:txBody>
                    <a:bodyPr/>
                    <a:lstStyle/>
                    <a:p>
                      <a:pPr algn="ctr"/>
                      <a:r>
                        <a:rPr lang="en-US" sz="2400" b="0" dirty="0"/>
                        <a:t>MARREDDY MOHIT SASANK REDDY</a:t>
                      </a:r>
                      <a:endParaRPr lang="en-IN" sz="2400" b="0" dirty="0"/>
                    </a:p>
                  </a:txBody>
                  <a:tcPr/>
                </a:tc>
                <a:tc>
                  <a:txBody>
                    <a:bodyPr/>
                    <a:lstStyle/>
                    <a:p>
                      <a:r>
                        <a:rPr lang="en-US" b="0" dirty="0" err="1"/>
                        <a:t>Dcp</a:t>
                      </a:r>
                      <a:r>
                        <a:rPr lang="en-US" b="0" dirty="0"/>
                        <a:t> using morphology</a:t>
                      </a:r>
                      <a:endParaRPr lang="en-IN" b="0" dirty="0"/>
                    </a:p>
                  </a:txBody>
                  <a:tcPr/>
                </a:tc>
                <a:extLst>
                  <a:ext uri="{0D108BD9-81ED-4DB2-BD59-A6C34878D82A}">
                    <a16:rowId xmlns:a16="http://schemas.microsoft.com/office/drawing/2014/main" val="3872749196"/>
                  </a:ext>
                </a:extLst>
              </a:tr>
              <a:tr h="677155">
                <a:tc>
                  <a:txBody>
                    <a:bodyPr/>
                    <a:lstStyle/>
                    <a:p>
                      <a:pPr algn="ctr"/>
                      <a:r>
                        <a:rPr lang="en-IN" sz="2400" dirty="0"/>
                        <a:t>YARRAM SRI SATHWIK REDDY </a:t>
                      </a:r>
                    </a:p>
                  </a:txBody>
                  <a:tcPr/>
                </a:tc>
                <a:tc>
                  <a:txBody>
                    <a:bodyPr/>
                    <a:lstStyle/>
                    <a:p>
                      <a:r>
                        <a:rPr lang="en-US" dirty="0" err="1"/>
                        <a:t>Dcp</a:t>
                      </a:r>
                      <a:r>
                        <a:rPr lang="en-US" dirty="0"/>
                        <a:t> using morphology</a:t>
                      </a:r>
                      <a:endParaRPr lang="en-IN" dirty="0"/>
                    </a:p>
                  </a:txBody>
                  <a:tcPr/>
                </a:tc>
                <a:extLst>
                  <a:ext uri="{0D108BD9-81ED-4DB2-BD59-A6C34878D82A}">
                    <a16:rowId xmlns:a16="http://schemas.microsoft.com/office/drawing/2014/main" val="3784036669"/>
                  </a:ext>
                </a:extLst>
              </a:tr>
              <a:tr h="677155">
                <a:tc>
                  <a:txBody>
                    <a:bodyPr/>
                    <a:lstStyle/>
                    <a:p>
                      <a:pPr algn="ctr"/>
                      <a:r>
                        <a:rPr lang="en-IN" sz="2400" dirty="0"/>
                        <a:t>B.HARISH BALAJI </a:t>
                      </a:r>
                    </a:p>
                  </a:txBody>
                  <a:tcPr/>
                </a:tc>
                <a:tc>
                  <a:txBody>
                    <a:bodyPr/>
                    <a:lstStyle/>
                    <a:p>
                      <a:r>
                        <a:rPr lang="en-US" dirty="0"/>
                        <a:t>CAP using Haze line prior</a:t>
                      </a:r>
                      <a:endParaRPr lang="en-IN" dirty="0"/>
                    </a:p>
                  </a:txBody>
                  <a:tcPr/>
                </a:tc>
                <a:extLst>
                  <a:ext uri="{0D108BD9-81ED-4DB2-BD59-A6C34878D82A}">
                    <a16:rowId xmlns:a16="http://schemas.microsoft.com/office/drawing/2014/main" val="971514810"/>
                  </a:ext>
                </a:extLst>
              </a:tr>
              <a:tr h="677155">
                <a:tc>
                  <a:txBody>
                    <a:bodyPr/>
                    <a:lstStyle/>
                    <a:p>
                      <a:pPr algn="ctr"/>
                      <a:r>
                        <a:rPr lang="en-IN" sz="2400" dirty="0"/>
                        <a:t>PENTYALA SAI VIJAY KUMAR </a:t>
                      </a:r>
                    </a:p>
                  </a:txBody>
                  <a:tcPr/>
                </a:tc>
                <a:tc>
                  <a:txBody>
                    <a:bodyPr/>
                    <a:lstStyle/>
                    <a:p>
                      <a:r>
                        <a:rPr lang="en-US" dirty="0"/>
                        <a:t>CLAHE</a:t>
                      </a:r>
                      <a:endParaRPr lang="en-IN" dirty="0"/>
                    </a:p>
                  </a:txBody>
                  <a:tcPr/>
                </a:tc>
                <a:extLst>
                  <a:ext uri="{0D108BD9-81ED-4DB2-BD59-A6C34878D82A}">
                    <a16:rowId xmlns:a16="http://schemas.microsoft.com/office/drawing/2014/main" val="293191633"/>
                  </a:ext>
                </a:extLst>
              </a:tr>
            </a:tbl>
          </a:graphicData>
        </a:graphic>
      </p:graphicFrame>
    </p:spTree>
    <p:extLst>
      <p:ext uri="{BB962C8B-B14F-4D97-AF65-F5344CB8AC3E}">
        <p14:creationId xmlns:p14="http://schemas.microsoft.com/office/powerpoint/2010/main" val="1280042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2394235" y="2365229"/>
            <a:ext cx="7403529" cy="2127541"/>
          </a:xfrm>
        </p:spPr>
        <p:txBody>
          <a:bodyPr>
            <a:noAutofit/>
          </a:bodyPr>
          <a:lstStyle/>
          <a:p>
            <a:r>
              <a:rPr lang="en-US" sz="8000" dirty="0"/>
              <a:t>Thank you</a:t>
            </a:r>
          </a:p>
        </p:txBody>
      </p:sp>
      <p:sp>
        <p:nvSpPr>
          <p:cNvPr id="4" name="Slide Number Placeholder 3">
            <a:extLst>
              <a:ext uri="{FF2B5EF4-FFF2-40B4-BE49-F238E27FC236}">
                <a16:creationId xmlns:a16="http://schemas.microsoft.com/office/drawing/2014/main" id="{5947942D-0E12-44A9-B67B-FD75E0E41F25}"/>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226161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47382"/>
            <a:ext cx="3475915" cy="593690"/>
          </a:xfrm>
        </p:spPr>
        <p:txBody>
          <a:bodyPr/>
          <a:lstStyle/>
          <a:p>
            <a:r>
              <a:rPr lang="en-US" dirty="0"/>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333632" y="1341072"/>
            <a:ext cx="3908168" cy="5082842"/>
          </a:xfrm>
        </p:spPr>
        <p:txBody>
          <a:bodyPr>
            <a:normAutofit/>
          </a:bodyPr>
          <a:lstStyle/>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observed hazy image, I(x) </a:t>
            </a:r>
            <a:r>
              <a:rPr lang="en-IN" sz="1800" dirty="0">
                <a:effectLst/>
                <a:latin typeface="Cambria Math" panose="02040503050406030204" pitchFamily="18" charset="0"/>
                <a:ea typeface="Calibri" panose="020F0502020204030204" pitchFamily="34" charset="0"/>
                <a:cs typeface="Cambria Math" panose="020405030504060302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R N×3, is a convex linear combination of the haze-free scene radiance, J(x), and the atmospheric light component, A, called the air light; usually represented as a constant 3-vector in RGB space, A =(A</a:t>
            </a:r>
            <a:r>
              <a:rPr lang="en-IN" sz="1800" baseline="30000" dirty="0">
                <a:effectLst/>
                <a:latin typeface="Calibri" panose="020F0502020204030204" pitchFamily="34" charset="0"/>
                <a:ea typeface="Calibri" panose="020F0502020204030204" pitchFamily="34" charset="0"/>
                <a:cs typeface="Times New Roman" panose="02020603050405020304" pitchFamily="18" charset="0"/>
              </a:rPr>
              <a:t>r</a:t>
            </a:r>
            <a:r>
              <a:rPr lang="en-IN" sz="1800" dirty="0">
                <a:effectLst/>
                <a:latin typeface="Calibri" panose="020F0502020204030204" pitchFamily="34" charset="0"/>
                <a:ea typeface="Calibri" panose="020F0502020204030204" pitchFamily="34" charset="0"/>
                <a:cs typeface="Times New Roman" panose="02020603050405020304" pitchFamily="18" charset="0"/>
              </a:rPr>
              <a:t>, A</a:t>
            </a:r>
            <a:r>
              <a:rPr lang="en-IN" sz="1800" baseline="30000" dirty="0">
                <a:effectLst/>
                <a:latin typeface="Calibri" panose="020F0502020204030204" pitchFamily="34" charset="0"/>
                <a:ea typeface="Calibri" panose="020F0502020204030204" pitchFamily="34" charset="0"/>
                <a:cs typeface="Times New Roman" panose="02020603050405020304" pitchFamily="18" charset="0"/>
              </a:rPr>
              <a:t>g</a:t>
            </a:r>
            <a:r>
              <a:rPr lang="en-IN" sz="1800" dirty="0">
                <a:effectLst/>
                <a:latin typeface="Calibri" panose="020F0502020204030204" pitchFamily="34" charset="0"/>
                <a:ea typeface="Calibri" panose="020F0502020204030204" pitchFamily="34" charset="0"/>
                <a:cs typeface="Times New Roman" panose="02020603050405020304" pitchFamily="18" charset="0"/>
              </a:rPr>
              <a:t>, A</a:t>
            </a:r>
            <a:r>
              <a:rPr lang="en-IN" sz="1800" baseline="30000" dirty="0">
                <a:effectLst/>
                <a:latin typeface="Calibri" panose="020F0502020204030204" pitchFamily="34" charset="0"/>
                <a:ea typeface="Calibri" panose="020F0502020204030204" pitchFamily="34" charset="0"/>
                <a:cs typeface="Times New Roman" panose="02020603050405020304" pitchFamily="18" charset="0"/>
              </a:rPr>
              <a:t>b</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transmission map coefficients, t(x) </a:t>
            </a:r>
            <a:r>
              <a:rPr lang="en-IN" sz="1800" dirty="0">
                <a:effectLst/>
                <a:latin typeface="Cambria Math" panose="02040503050406030204" pitchFamily="18" charset="0"/>
                <a:ea typeface="Calibri" panose="020F0502020204030204" pitchFamily="34" charset="0"/>
                <a:cs typeface="Cambria Math" panose="020405030504060302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R</a:t>
            </a:r>
            <a:r>
              <a:rPr lang="en-IN" sz="1800" baseline="30000" dirty="0">
                <a:effectLst/>
                <a:latin typeface="Calibri" panose="020F0502020204030204" pitchFamily="34" charset="0"/>
                <a:ea typeface="Calibri" panose="020F0502020204030204" pitchFamily="34" charset="0"/>
                <a:cs typeface="Times New Roman" panose="02020603050405020304" pitchFamily="18" charset="0"/>
              </a:rPr>
              <a:t>N</a:t>
            </a:r>
            <a:r>
              <a:rPr lang="en-IN" sz="1800" dirty="0">
                <a:effectLst/>
                <a:latin typeface="Calibri" panose="020F0502020204030204" pitchFamily="34" charset="0"/>
                <a:ea typeface="Calibri" panose="020F0502020204030204" pitchFamily="34" charset="0"/>
                <a:cs typeface="Times New Roman" panose="02020603050405020304" pitchFamily="18" charset="0"/>
              </a:rPr>
              <a:t> control the relative force of each component, in each pixel in the image, x </a:t>
            </a:r>
            <a:r>
              <a:rPr lang="en-IN" sz="1800" dirty="0">
                <a:effectLst/>
                <a:latin typeface="Cambria Math" panose="02040503050406030204" pitchFamily="18" charset="0"/>
                <a:ea typeface="Calibri" panose="020F0502020204030204" pitchFamily="34" charset="0"/>
                <a:cs typeface="Cambria Math" panose="020405030504060302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R</a:t>
            </a:r>
            <a:r>
              <a:rPr lang="en-IN" sz="1800" baseline="30000" dirty="0">
                <a:effectLst/>
                <a:latin typeface="Calibri" panose="020F0502020204030204" pitchFamily="34" charset="0"/>
                <a:ea typeface="Calibri" panose="020F0502020204030204" pitchFamily="34" charset="0"/>
                <a:cs typeface="Times New Roman" panose="02020603050405020304" pitchFamily="18" charset="0"/>
              </a:rPr>
              <a:t>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 The transmission is a function of the depth, d(x), of the scene from the observer.</a:t>
            </a:r>
            <a:endParaRPr lang="en-US" dirty="0"/>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dirty="0"/>
          </a:p>
        </p:txBody>
      </p:sp>
      <p:pic>
        <p:nvPicPr>
          <p:cNvPr id="16" name="Picture Placeholder 15">
            <a:extLst>
              <a:ext uri="{FF2B5EF4-FFF2-40B4-BE49-F238E27FC236}">
                <a16:creationId xmlns:a16="http://schemas.microsoft.com/office/drawing/2014/main" id="{1FA59A84-7FD5-45DB-9939-5532DF2A398C}"/>
              </a:ext>
            </a:extLst>
          </p:cNvPr>
          <p:cNvPicPr>
            <a:picLocks noGrp="1"/>
          </p:cNvPicPr>
          <p:nvPr>
            <p:ph type="pic" sz="quarter" idx="13"/>
          </p:nvPr>
        </p:nvPicPr>
        <p:blipFill>
          <a:blip r:embed="rId2">
            <a:extLst>
              <a:ext uri="{28A0092B-C50C-407E-A947-70E740481C1C}">
                <a14:useLocalDpi xmlns:a14="http://schemas.microsoft.com/office/drawing/2010/main" val="0"/>
              </a:ext>
            </a:extLst>
          </a:blip>
          <a:srcRect t="7930" b="7930"/>
          <a:stretch>
            <a:fillRect/>
          </a:stretch>
        </p:blipFill>
        <p:spPr bwMode="auto">
          <a:prstGeom prst="rect">
            <a:avLst/>
          </a:prstGeom>
          <a:noFill/>
          <a:ln>
            <a:noFill/>
          </a:ln>
        </p:spPr>
      </p:pic>
      <p:pic>
        <p:nvPicPr>
          <p:cNvPr id="21" name="Picture 20">
            <a:extLst>
              <a:ext uri="{FF2B5EF4-FFF2-40B4-BE49-F238E27FC236}">
                <a16:creationId xmlns:a16="http://schemas.microsoft.com/office/drawing/2014/main" id="{E06C6ECE-1753-48A9-BE2C-58E56C8245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2420" y="4451141"/>
            <a:ext cx="5135880" cy="1104900"/>
          </a:xfrm>
          <a:prstGeom prst="rect">
            <a:avLst/>
          </a:prstGeom>
          <a:noFill/>
          <a:ln>
            <a:noFill/>
          </a:ln>
        </p:spPr>
      </p:pic>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21C8-522F-B053-F720-5B3DF2F36691}"/>
              </a:ext>
            </a:extLst>
          </p:cNvPr>
          <p:cNvSpPr>
            <a:spLocks noGrp="1"/>
          </p:cNvSpPr>
          <p:nvPr>
            <p:ph type="title"/>
          </p:nvPr>
        </p:nvSpPr>
        <p:spPr/>
        <p:txBody>
          <a:bodyPr/>
          <a:lstStyle/>
          <a:p>
            <a:r>
              <a:rPr lang="en-US" dirty="0"/>
              <a:t>Dark channel prior using morphology:</a:t>
            </a:r>
            <a:endParaRPr lang="en-IN" dirty="0"/>
          </a:p>
        </p:txBody>
      </p:sp>
      <p:sp>
        <p:nvSpPr>
          <p:cNvPr id="4" name="Footer Placeholder 3">
            <a:extLst>
              <a:ext uri="{FF2B5EF4-FFF2-40B4-BE49-F238E27FC236}">
                <a16:creationId xmlns:a16="http://schemas.microsoft.com/office/drawing/2014/main" id="{7E2587C1-5B52-A233-0DA5-9D3542706DF3}"/>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4E5EC7A3-55F7-9C4A-B562-D06F41C0CF9F}"/>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6" name="TextBox 5">
            <a:extLst>
              <a:ext uri="{FF2B5EF4-FFF2-40B4-BE49-F238E27FC236}">
                <a16:creationId xmlns:a16="http://schemas.microsoft.com/office/drawing/2014/main" id="{11E447B1-1B8F-1224-711D-F39C769D4C0F}"/>
              </a:ext>
            </a:extLst>
          </p:cNvPr>
          <p:cNvSpPr txBox="1"/>
          <p:nvPr/>
        </p:nvSpPr>
        <p:spPr>
          <a:xfrm>
            <a:off x="690282" y="2097740"/>
            <a:ext cx="6320118" cy="2185214"/>
          </a:xfrm>
          <a:prstGeom prst="rect">
            <a:avLst/>
          </a:prstGeom>
          <a:noFill/>
        </p:spPr>
        <p:txBody>
          <a:bodyPr wrap="square" rtlCol="0">
            <a:spAutoFit/>
          </a:bodyPr>
          <a:lstStyle/>
          <a:p>
            <a:r>
              <a:rPr lang="en-US" dirty="0"/>
              <a:t>Dark Channel Prior: </a:t>
            </a:r>
          </a:p>
          <a:p>
            <a:endParaRPr lang="en-US" dirty="0"/>
          </a:p>
          <a:p>
            <a:r>
              <a:rPr lang="en-US" dirty="0"/>
              <a:t>• </a:t>
            </a:r>
            <a:r>
              <a:rPr lang="en-US" sz="2000" dirty="0"/>
              <a:t>This algorithm has three main objectives: </a:t>
            </a:r>
          </a:p>
          <a:p>
            <a:endParaRPr lang="en-US" sz="2000" dirty="0"/>
          </a:p>
          <a:p>
            <a:r>
              <a:rPr lang="en-US" sz="2000" dirty="0"/>
              <a:t>• Estimate atmospheric light </a:t>
            </a:r>
          </a:p>
          <a:p>
            <a:r>
              <a:rPr lang="en-US" sz="2000" dirty="0"/>
              <a:t>• Find Transmission map </a:t>
            </a:r>
          </a:p>
          <a:p>
            <a:r>
              <a:rPr lang="en-US" sz="2000" dirty="0"/>
              <a:t>• Smoothen Transmission map using regularization</a:t>
            </a:r>
            <a:endParaRPr lang="en-IN" sz="2000" dirty="0"/>
          </a:p>
        </p:txBody>
      </p:sp>
      <p:sp>
        <p:nvSpPr>
          <p:cNvPr id="3" name="TextBox 2">
            <a:extLst>
              <a:ext uri="{FF2B5EF4-FFF2-40B4-BE49-F238E27FC236}">
                <a16:creationId xmlns:a16="http://schemas.microsoft.com/office/drawing/2014/main" id="{42C87755-8DAC-437E-663A-BD712D6B80DD}"/>
              </a:ext>
            </a:extLst>
          </p:cNvPr>
          <p:cNvSpPr txBox="1"/>
          <p:nvPr/>
        </p:nvSpPr>
        <p:spPr>
          <a:xfrm>
            <a:off x="690282" y="4607859"/>
            <a:ext cx="8731624"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Atmospheric light and the transmission map are computed using concepts similar to Dark Channel Prior. But to refine the transmission map, we used the concepts of morphology.</a:t>
            </a:r>
            <a:endParaRPr lang="en-IN" dirty="0"/>
          </a:p>
        </p:txBody>
      </p:sp>
    </p:spTree>
    <p:extLst>
      <p:ext uri="{BB962C8B-B14F-4D97-AF65-F5344CB8AC3E}">
        <p14:creationId xmlns:p14="http://schemas.microsoft.com/office/powerpoint/2010/main" val="156647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360327E-F1CD-C5C4-A53A-FB792AF988C5}"/>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0BFD106-DBEE-EEB2-3AD3-E4868452A45C}"/>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6" name="TextBox 5">
            <a:extLst>
              <a:ext uri="{FF2B5EF4-FFF2-40B4-BE49-F238E27FC236}">
                <a16:creationId xmlns:a16="http://schemas.microsoft.com/office/drawing/2014/main" id="{2C41694F-186F-83A0-B04B-69F67E4448B1}"/>
              </a:ext>
            </a:extLst>
          </p:cNvPr>
          <p:cNvSpPr txBox="1"/>
          <p:nvPr/>
        </p:nvSpPr>
        <p:spPr>
          <a:xfrm>
            <a:off x="1291886" y="848012"/>
            <a:ext cx="9368118"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t>The basic idea behind the dark channel prior is that, in most natural images, there is a small patch of pixels that have very low intensity values in at least one color channel. </a:t>
            </a:r>
          </a:p>
          <a:p>
            <a:pPr marL="285750" indent="-285750">
              <a:buFont typeface="Wingdings" panose="05000000000000000000" pitchFamily="2" charset="2"/>
              <a:buChar char="Ø"/>
            </a:pPr>
            <a:r>
              <a:rPr lang="en-US" dirty="0"/>
              <a:t>This patch of pixels is called the dark channel, and it is used to estimate the atmospheric transmission map</a:t>
            </a:r>
          </a:p>
          <a:p>
            <a:pPr marL="285750" indent="-285750">
              <a:buFont typeface="Wingdings" panose="05000000000000000000" pitchFamily="2" charset="2"/>
              <a:buChar char="Ø"/>
            </a:pPr>
            <a:endParaRPr lang="en-US" dirty="0"/>
          </a:p>
          <a:p>
            <a:r>
              <a:rPr lang="fr-FR" dirty="0"/>
              <a:t>                             I(x) = t(x)J(x) + (1 − t(x))A</a:t>
            </a:r>
            <a:r>
              <a:rPr lang="en-US" dirty="0"/>
              <a:t> </a:t>
            </a:r>
          </a:p>
          <a:p>
            <a:endParaRPr lang="en-US" dirty="0"/>
          </a:p>
          <a:p>
            <a:endParaRPr lang="en-US" dirty="0"/>
          </a:p>
          <a:p>
            <a:r>
              <a:rPr lang="en-US" dirty="0"/>
              <a:t>    This is the equation represents the image captured where I(x) is Image captured J(x) is the actual      scene radiance without haze A is atmospheric light and t(x) is transmission.</a:t>
            </a:r>
            <a:endParaRPr lang="en-IN" dirty="0"/>
          </a:p>
        </p:txBody>
      </p:sp>
      <p:sp>
        <p:nvSpPr>
          <p:cNvPr id="7" name="Rectangle 6">
            <a:extLst>
              <a:ext uri="{FF2B5EF4-FFF2-40B4-BE49-F238E27FC236}">
                <a16:creationId xmlns:a16="http://schemas.microsoft.com/office/drawing/2014/main" id="{FB64551B-62D2-C3FC-9F68-B6DBA7758C0A}"/>
              </a:ext>
            </a:extLst>
          </p:cNvPr>
          <p:cNvSpPr/>
          <p:nvPr/>
        </p:nvSpPr>
        <p:spPr>
          <a:xfrm>
            <a:off x="3035522" y="2103603"/>
            <a:ext cx="2940423" cy="6096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240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121AD7-3EFB-C0BC-EFB4-4F8A7CC8E670}"/>
              </a:ext>
            </a:extLst>
          </p:cNvPr>
          <p:cNvPicPr>
            <a:picLocks noChangeAspect="1"/>
          </p:cNvPicPr>
          <p:nvPr/>
        </p:nvPicPr>
        <p:blipFill>
          <a:blip r:embed="rId2"/>
          <a:stretch>
            <a:fillRect/>
          </a:stretch>
        </p:blipFill>
        <p:spPr>
          <a:xfrm>
            <a:off x="650659" y="702289"/>
            <a:ext cx="10099375" cy="1909763"/>
          </a:xfrm>
          <a:prstGeom prst="rect">
            <a:avLst/>
          </a:prstGeom>
        </p:spPr>
      </p:pic>
      <p:pic>
        <p:nvPicPr>
          <p:cNvPr id="7" name="Picture 6">
            <a:extLst>
              <a:ext uri="{FF2B5EF4-FFF2-40B4-BE49-F238E27FC236}">
                <a16:creationId xmlns:a16="http://schemas.microsoft.com/office/drawing/2014/main" id="{FBE9F4B7-7F4A-5B66-3D04-45DEB1483FBC}"/>
              </a:ext>
            </a:extLst>
          </p:cNvPr>
          <p:cNvPicPr>
            <a:picLocks noChangeAspect="1"/>
          </p:cNvPicPr>
          <p:nvPr/>
        </p:nvPicPr>
        <p:blipFill>
          <a:blip r:embed="rId3"/>
          <a:stretch>
            <a:fillRect/>
          </a:stretch>
        </p:blipFill>
        <p:spPr>
          <a:xfrm>
            <a:off x="650659" y="3200742"/>
            <a:ext cx="7237771" cy="2799844"/>
          </a:xfrm>
          <a:prstGeom prst="rect">
            <a:avLst/>
          </a:prstGeom>
        </p:spPr>
      </p:pic>
      <p:sp>
        <p:nvSpPr>
          <p:cNvPr id="9" name="TextBox 8">
            <a:extLst>
              <a:ext uri="{FF2B5EF4-FFF2-40B4-BE49-F238E27FC236}">
                <a16:creationId xmlns:a16="http://schemas.microsoft.com/office/drawing/2014/main" id="{744B580C-F8F2-38E4-626A-03978FDF86F2}"/>
              </a:ext>
            </a:extLst>
          </p:cNvPr>
          <p:cNvSpPr txBox="1"/>
          <p:nvPr/>
        </p:nvSpPr>
        <p:spPr>
          <a:xfrm>
            <a:off x="6822831" y="4000500"/>
            <a:ext cx="4837966" cy="1200329"/>
          </a:xfrm>
          <a:prstGeom prst="rect">
            <a:avLst/>
          </a:prstGeom>
          <a:noFill/>
        </p:spPr>
        <p:txBody>
          <a:bodyPr wrap="square">
            <a:spAutoFit/>
          </a:bodyPr>
          <a:lstStyle/>
          <a:p>
            <a:r>
              <a:rPr lang="en-US" b="1" i="0" dirty="0">
                <a:effectLst/>
                <a:latin typeface="Söhne"/>
              </a:rPr>
              <a:t>1)Computation of the Dark Channel Prior</a:t>
            </a:r>
          </a:p>
          <a:p>
            <a:endParaRPr lang="en-US" b="1" dirty="0">
              <a:latin typeface="Söhne"/>
            </a:endParaRPr>
          </a:p>
          <a:p>
            <a:r>
              <a:rPr lang="en-US" b="1" dirty="0">
                <a:latin typeface="Söhne"/>
              </a:rPr>
              <a:t>2)</a:t>
            </a:r>
            <a:r>
              <a:rPr lang="en-IN" b="1" i="0" dirty="0">
                <a:effectLst/>
                <a:latin typeface="Söhne"/>
              </a:rPr>
              <a:t> Morphological Grayscale Erosion</a:t>
            </a:r>
          </a:p>
          <a:p>
            <a:endParaRPr lang="en-IN" dirty="0"/>
          </a:p>
        </p:txBody>
      </p:sp>
    </p:spTree>
    <p:extLst>
      <p:ext uri="{BB962C8B-B14F-4D97-AF65-F5344CB8AC3E}">
        <p14:creationId xmlns:p14="http://schemas.microsoft.com/office/powerpoint/2010/main" val="382895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5C070-7531-71E2-894D-F4720E595648}"/>
              </a:ext>
            </a:extLst>
          </p:cNvPr>
          <p:cNvPicPr>
            <a:picLocks noChangeAspect="1"/>
          </p:cNvPicPr>
          <p:nvPr/>
        </p:nvPicPr>
        <p:blipFill>
          <a:blip r:embed="rId2"/>
          <a:stretch>
            <a:fillRect/>
          </a:stretch>
        </p:blipFill>
        <p:spPr>
          <a:xfrm>
            <a:off x="491080" y="660028"/>
            <a:ext cx="5094908" cy="5537944"/>
          </a:xfrm>
          <a:prstGeom prst="rect">
            <a:avLst/>
          </a:prstGeom>
        </p:spPr>
      </p:pic>
      <p:sp>
        <p:nvSpPr>
          <p:cNvPr id="5" name="TextBox 4">
            <a:extLst>
              <a:ext uri="{FF2B5EF4-FFF2-40B4-BE49-F238E27FC236}">
                <a16:creationId xmlns:a16="http://schemas.microsoft.com/office/drawing/2014/main" id="{5FBF01B9-B4A6-C4E2-6DEF-776E0E00D5E2}"/>
              </a:ext>
            </a:extLst>
          </p:cNvPr>
          <p:cNvSpPr txBox="1"/>
          <p:nvPr/>
        </p:nvSpPr>
        <p:spPr>
          <a:xfrm>
            <a:off x="6236737" y="1758434"/>
            <a:ext cx="6097464" cy="2031325"/>
          </a:xfrm>
          <a:prstGeom prst="rect">
            <a:avLst/>
          </a:prstGeom>
          <a:noFill/>
        </p:spPr>
        <p:txBody>
          <a:bodyPr wrap="square">
            <a:spAutoFit/>
          </a:bodyPr>
          <a:lstStyle/>
          <a:p>
            <a:pPr marL="285750" indent="-285750">
              <a:buFont typeface="Arial" panose="020B0604020202020204" pitchFamily="34" charset="0"/>
              <a:buChar char="•"/>
            </a:pPr>
            <a:r>
              <a:rPr lang="en-IN" b="1" i="0" dirty="0">
                <a:effectLst/>
                <a:latin typeface="Söhne"/>
              </a:rPr>
              <a:t>Sorting Dark Channel Intensities</a:t>
            </a:r>
          </a:p>
          <a:p>
            <a:pPr marL="285750" indent="-285750">
              <a:buFont typeface="Arial" panose="020B0604020202020204" pitchFamily="34" charset="0"/>
              <a:buChar char="•"/>
            </a:pPr>
            <a:endParaRPr lang="en-IN" b="1" i="0" dirty="0">
              <a:effectLst/>
              <a:latin typeface="Söhne"/>
            </a:endParaRPr>
          </a:p>
          <a:p>
            <a:pPr marL="285750" indent="-285750">
              <a:buFont typeface="Arial" panose="020B0604020202020204" pitchFamily="34" charset="0"/>
              <a:buChar char="•"/>
            </a:pPr>
            <a:r>
              <a:rPr lang="en-IN" b="1" i="0" dirty="0">
                <a:effectLst/>
                <a:latin typeface="Söhne"/>
              </a:rPr>
              <a:t>Selection of Top Pixels</a:t>
            </a:r>
          </a:p>
          <a:p>
            <a:pPr marL="285750" indent="-285750">
              <a:buFont typeface="Arial" panose="020B0604020202020204" pitchFamily="34" charset="0"/>
              <a:buChar char="•"/>
            </a:pPr>
            <a:endParaRPr lang="en-IN" b="1" i="0" dirty="0">
              <a:effectLst/>
              <a:latin typeface="Söhne"/>
            </a:endParaRPr>
          </a:p>
          <a:p>
            <a:pPr marL="285750" indent="-285750">
              <a:buFont typeface="Arial" panose="020B0604020202020204" pitchFamily="34" charset="0"/>
              <a:buChar char="•"/>
            </a:pPr>
            <a:r>
              <a:rPr lang="en-IN" b="1" i="0" dirty="0">
                <a:effectLst/>
                <a:latin typeface="Söhne"/>
              </a:rPr>
              <a:t>Iteration Over Top Pixels</a:t>
            </a:r>
          </a:p>
          <a:p>
            <a:pPr marL="285750" indent="-285750">
              <a:buFont typeface="Arial" panose="020B0604020202020204" pitchFamily="34" charset="0"/>
              <a:buChar char="•"/>
            </a:pPr>
            <a:endParaRPr lang="en-IN" b="1" i="0" dirty="0">
              <a:effectLst/>
              <a:latin typeface="Söhne"/>
            </a:endParaRPr>
          </a:p>
          <a:p>
            <a:pPr marL="285750" indent="-285750">
              <a:buFont typeface="Arial" panose="020B0604020202020204" pitchFamily="34" charset="0"/>
              <a:buChar char="•"/>
            </a:pPr>
            <a:r>
              <a:rPr lang="en-IN" b="1" i="0" dirty="0">
                <a:effectLst/>
                <a:latin typeface="Söhne"/>
              </a:rPr>
              <a:t>Estimation of Atmospheric Light</a:t>
            </a:r>
            <a:endParaRPr lang="en-IN" dirty="0"/>
          </a:p>
        </p:txBody>
      </p:sp>
    </p:spTree>
    <p:extLst>
      <p:ext uri="{BB962C8B-B14F-4D97-AF65-F5344CB8AC3E}">
        <p14:creationId xmlns:p14="http://schemas.microsoft.com/office/powerpoint/2010/main" val="2561917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76FB-4385-4744-BEC9-13484BA99AC1}"/>
              </a:ext>
            </a:extLst>
          </p:cNvPr>
          <p:cNvSpPr>
            <a:spLocks noGrp="1"/>
          </p:cNvSpPr>
          <p:nvPr>
            <p:ph type="title"/>
          </p:nvPr>
        </p:nvSpPr>
        <p:spPr>
          <a:xfrm>
            <a:off x="395840" y="68961"/>
            <a:ext cx="11029616" cy="987552"/>
          </a:xfrm>
        </p:spPr>
        <p:txBody>
          <a:bodyPr/>
          <a:lstStyle/>
          <a:p>
            <a:r>
              <a:rPr lang="en-US" dirty="0"/>
              <a:t>Steps for finding transmission map:</a:t>
            </a:r>
            <a:endParaRPr lang="en-IN" dirty="0"/>
          </a:p>
        </p:txBody>
      </p:sp>
      <p:sp>
        <p:nvSpPr>
          <p:cNvPr id="3" name="Content Placeholder 2">
            <a:extLst>
              <a:ext uri="{FF2B5EF4-FFF2-40B4-BE49-F238E27FC236}">
                <a16:creationId xmlns:a16="http://schemas.microsoft.com/office/drawing/2014/main" id="{1C515898-6537-46B5-B0DF-2031FE71C2A0}"/>
              </a:ext>
            </a:extLst>
          </p:cNvPr>
          <p:cNvSpPr>
            <a:spLocks noGrp="1"/>
          </p:cNvSpPr>
          <p:nvPr>
            <p:ph idx="1"/>
          </p:nvPr>
        </p:nvSpPr>
        <p:spPr>
          <a:xfrm>
            <a:off x="395841" y="1191684"/>
            <a:ext cx="11540786" cy="5232229"/>
          </a:xfrm>
        </p:spPr>
        <p:txBody>
          <a:bodyPr>
            <a:normAutofit/>
          </a:bodyPr>
          <a:lstStyle/>
          <a:p>
            <a:r>
              <a:rPr lang="en-US" dirty="0"/>
              <a:t>normalize the input image based on the estimated atmospheric light.</a:t>
            </a:r>
          </a:p>
          <a:p>
            <a:r>
              <a:rPr lang="en-US" dirty="0"/>
              <a:t>compute the minimum channel by finding the minimum intensity at each pixel across color channels.</a:t>
            </a:r>
          </a:p>
          <a:p>
            <a:r>
              <a:rPr lang="en-US" dirty="0"/>
              <a:t>create the initial transmission map by subtracting the minimum channel values from 1.</a:t>
            </a:r>
          </a:p>
          <a:p>
            <a:r>
              <a:rPr lang="en-US" dirty="0"/>
              <a:t>perform morphological closing by reconstruction on the initial transmission map.</a:t>
            </a:r>
          </a:p>
          <a:p>
            <a:r>
              <a:rPr lang="en-US" dirty="0"/>
              <a:t>perform morphological opening by reconstruction on the closing reconstructed transmission map.</a:t>
            </a:r>
          </a:p>
          <a:p>
            <a:r>
              <a:rPr lang="en-US" dirty="0"/>
              <a:t>calculate the difference between two transmission maps, identifying regions where small objects are clearer than the environment.</a:t>
            </a:r>
          </a:p>
          <a:p>
            <a:r>
              <a:rPr lang="en-US" dirty="0"/>
              <a:t> recover the ranges of values from the original transmission maps.</a:t>
            </a:r>
          </a:p>
          <a:p>
            <a:pPr marL="0" indent="0">
              <a:buNone/>
            </a:pPr>
            <a:r>
              <a:rPr lang="en-IN" dirty="0"/>
              <a:t>                                                       r_value = (t1_max - t1_min) / (t3_max - t3_min)</a:t>
            </a:r>
          </a:p>
          <a:p>
            <a:pPr marL="0" indent="0">
              <a:buNone/>
            </a:pPr>
            <a:r>
              <a:rPr lang="en-IN" dirty="0"/>
              <a:t>                                                               first_Bracket = transMap3 - t3_min</a:t>
            </a:r>
          </a:p>
          <a:p>
            <a:pPr marL="0" indent="0">
              <a:buNone/>
            </a:pPr>
            <a:r>
              <a:rPr lang="en-IN" dirty="0"/>
              <a:t>                                                       out_image = (first_Bracket * r_value) + t1_min</a:t>
            </a:r>
          </a:p>
          <a:p>
            <a:pPr>
              <a:buFont typeface="Wingdings" panose="05000000000000000000" pitchFamily="2" charset="2"/>
              <a:buChar char="§"/>
            </a:pPr>
            <a:r>
              <a:rPr lang="en-US" dirty="0"/>
              <a:t>refine the transmission map by summing it with an image where small objects have been removed.</a:t>
            </a:r>
            <a:endParaRPr lang="en-IN" dirty="0"/>
          </a:p>
        </p:txBody>
      </p:sp>
      <p:sp>
        <p:nvSpPr>
          <p:cNvPr id="5" name="Slide Number Placeholder 4">
            <a:extLst>
              <a:ext uri="{FF2B5EF4-FFF2-40B4-BE49-F238E27FC236}">
                <a16:creationId xmlns:a16="http://schemas.microsoft.com/office/drawing/2014/main" id="{0D911851-F190-4DFC-9BAD-CEBF32F4DC05}"/>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512003492"/>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5AB925AF-1C2C-47DC-A961-4D6FA16128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EB89B-922A-4F66-97DB-EDD8F270360B}">
  <ds:schemaRefs>
    <ds:schemaRef ds:uri="http://schemas.microsoft.com/sharepoint/v3/contenttype/forms"/>
  </ds:schemaRefs>
</ds:datastoreItem>
</file>

<file path=customXml/itemProps3.xml><?xml version="1.0" encoding="utf-8"?>
<ds:datastoreItem xmlns:ds="http://schemas.openxmlformats.org/officeDocument/2006/customXml" ds:itemID="{88D7F1A9-0188-45A8-AAB7-D8B3257A9F5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140</TotalTime>
  <Words>2326</Words>
  <Application>Microsoft Office PowerPoint</Application>
  <PresentationFormat>Widescreen</PresentationFormat>
  <Paragraphs>278</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Cambria Math</vt:lpstr>
      <vt:lpstr>Gill Sans MT</vt:lpstr>
      <vt:lpstr>Menlo</vt:lpstr>
      <vt:lpstr>Söhne</vt:lpstr>
      <vt:lpstr>Wingdings</vt:lpstr>
      <vt:lpstr>Wingdings 2</vt:lpstr>
      <vt:lpstr>DividendVTI</vt:lpstr>
      <vt:lpstr>IMAGE DEHAZING</vt:lpstr>
      <vt:lpstr>Members: </vt:lpstr>
      <vt:lpstr>Content</vt:lpstr>
      <vt:lpstr>Introduction</vt:lpstr>
      <vt:lpstr>Dark channel prior using morphology:</vt:lpstr>
      <vt:lpstr>PowerPoint Presentation</vt:lpstr>
      <vt:lpstr>PowerPoint Presentation</vt:lpstr>
      <vt:lpstr>PowerPoint Presentation</vt:lpstr>
      <vt:lpstr>Steps for finding transmission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Depth Finding</vt:lpstr>
      <vt:lpstr>Atmospheric light</vt:lpstr>
      <vt:lpstr>PowerPoint Presentation</vt:lpstr>
      <vt:lpstr>Dehazing code</vt:lpstr>
      <vt:lpstr>PowerPoint Presentation</vt:lpstr>
      <vt:lpstr>Input and output for CAP using HLP</vt:lpstr>
      <vt:lpstr>PowerPoint Presentation</vt:lpstr>
      <vt:lpstr>PowerPoint Presentation</vt:lpstr>
      <vt:lpstr>PowerPoint Presentation</vt:lpstr>
      <vt:lpstr>Limitations of CAP using HLP</vt:lpstr>
      <vt:lpstr>CLAHE:</vt:lpstr>
      <vt:lpstr>PowerPoint Presentation</vt:lpstr>
      <vt:lpstr>PowerPoint Presentation</vt:lpstr>
      <vt:lpstr>PowerPoint Presentation</vt:lpstr>
      <vt:lpstr>PowerPoint Presentation</vt:lpstr>
      <vt:lpstr>PowerPoint Presentation</vt:lpstr>
      <vt:lpstr>PowerPoint Presentation</vt:lpstr>
      <vt:lpstr>Metric analysis:</vt:lpstr>
      <vt:lpstr>PowerPoint Presentation</vt:lpstr>
      <vt:lpstr>Output of metric analysis</vt:lpstr>
      <vt:lpstr>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DEHAZING</dc:title>
  <dc:creator>Marreddy Mohit Sasank Reddy - [CB.EN.U4AIE21031]</dc:creator>
  <cp:lastModifiedBy>Marreddy Mohit Sasank Reddy - [CB.EN.U4AIE21031]</cp:lastModifiedBy>
  <cp:revision>20</cp:revision>
  <dcterms:created xsi:type="dcterms:W3CDTF">2023-12-18T09:05:23Z</dcterms:created>
  <dcterms:modified xsi:type="dcterms:W3CDTF">2023-12-19T06:19:41Z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